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70" r:id="rId4"/>
    <p:sldId id="265" r:id="rId5"/>
    <p:sldId id="266" r:id="rId6"/>
    <p:sldId id="271" r:id="rId7"/>
    <p:sldId id="272" r:id="rId8"/>
    <p:sldId id="273" r:id="rId9"/>
    <p:sldId id="275" r:id="rId10"/>
    <p:sldId id="276" r:id="rId11"/>
    <p:sldId id="277" r:id="rId12"/>
    <p:sldId id="269" r:id="rId13"/>
  </p:sldIdLst>
  <p:sldSz cx="12192000" cy="6858000"/>
  <p:notesSz cx="6858000" cy="9144000"/>
  <p:embeddedFontLst>
    <p:embeddedFont>
      <p:font typeface="Century Gothic" panose="020B0502020202020204" pitchFamily="34" charset="0"/>
      <p:regular r:id="rId15"/>
      <p:bold r:id="rId16"/>
      <p:italic r:id="rId17"/>
      <p:boldItalic r:id="rId18"/>
    </p:embeddedFont>
    <p:embeddedFont>
      <p:font typeface="PT Sans" panose="020B0503020203020204" pitchFamily="34" charset="-52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g7G2BCIir/e/Knba160eTAfZju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90622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>
          <a:extLst>
            <a:ext uri="{FF2B5EF4-FFF2-40B4-BE49-F238E27FC236}">
              <a16:creationId xmlns:a16="http://schemas.microsoft.com/office/drawing/2014/main" id="{DB4EDBB2-8A8B-00AB-7F85-AE13BFE3D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0:notes">
            <a:extLst>
              <a:ext uri="{FF2B5EF4-FFF2-40B4-BE49-F238E27FC236}">
                <a16:creationId xmlns:a16="http://schemas.microsoft.com/office/drawing/2014/main" id="{ABA69C9B-E240-9080-0B79-5DB546E181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0:notes">
            <a:extLst>
              <a:ext uri="{FF2B5EF4-FFF2-40B4-BE49-F238E27FC236}">
                <a16:creationId xmlns:a16="http://schemas.microsoft.com/office/drawing/2014/main" id="{6932985E-EA54-238E-5722-7C842E0E8E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6060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>
          <a:extLst>
            <a:ext uri="{FF2B5EF4-FFF2-40B4-BE49-F238E27FC236}">
              <a16:creationId xmlns:a16="http://schemas.microsoft.com/office/drawing/2014/main" id="{A4A2E5FC-2C71-7521-BB87-91CCDDB18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0:notes">
            <a:extLst>
              <a:ext uri="{FF2B5EF4-FFF2-40B4-BE49-F238E27FC236}">
                <a16:creationId xmlns:a16="http://schemas.microsoft.com/office/drawing/2014/main" id="{E9664041-DE69-56EE-ECFF-EF0BBE70EB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0:notes">
            <a:extLst>
              <a:ext uri="{FF2B5EF4-FFF2-40B4-BE49-F238E27FC236}">
                <a16:creationId xmlns:a16="http://schemas.microsoft.com/office/drawing/2014/main" id="{80F48821-B1BE-417B-3836-D9E87E65F5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11893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>
          <a:extLst>
            <a:ext uri="{FF2B5EF4-FFF2-40B4-BE49-F238E27FC236}">
              <a16:creationId xmlns:a16="http://schemas.microsoft.com/office/drawing/2014/main" id="{BB35D25C-CCA0-523A-11DA-C16F75491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:notes">
            <a:extLst>
              <a:ext uri="{FF2B5EF4-FFF2-40B4-BE49-F238E27FC236}">
                <a16:creationId xmlns:a16="http://schemas.microsoft.com/office/drawing/2014/main" id="{AF5A2A09-6F36-D3B6-16BC-FB0DCE8109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3:notes">
            <a:extLst>
              <a:ext uri="{FF2B5EF4-FFF2-40B4-BE49-F238E27FC236}">
                <a16:creationId xmlns:a16="http://schemas.microsoft.com/office/drawing/2014/main" id="{03886473-FC10-503D-4681-0DAC021F7FB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9398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>
          <a:extLst>
            <a:ext uri="{FF2B5EF4-FFF2-40B4-BE49-F238E27FC236}">
              <a16:creationId xmlns:a16="http://schemas.microsoft.com/office/drawing/2014/main" id="{6282D91B-49AA-7DE2-92F5-8C1EA0F3F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0:notes">
            <a:extLst>
              <a:ext uri="{FF2B5EF4-FFF2-40B4-BE49-F238E27FC236}">
                <a16:creationId xmlns:a16="http://schemas.microsoft.com/office/drawing/2014/main" id="{21432857-80E4-706D-2E92-C7C3C3BEEB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0:notes">
            <a:extLst>
              <a:ext uri="{FF2B5EF4-FFF2-40B4-BE49-F238E27FC236}">
                <a16:creationId xmlns:a16="http://schemas.microsoft.com/office/drawing/2014/main" id="{27651166-EB2F-090E-7EB6-E18298B5C0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80228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>
          <a:extLst>
            <a:ext uri="{FF2B5EF4-FFF2-40B4-BE49-F238E27FC236}">
              <a16:creationId xmlns:a16="http://schemas.microsoft.com/office/drawing/2014/main" id="{4F6822B0-5011-5A2C-76D1-F0B5B6D16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0:notes">
            <a:extLst>
              <a:ext uri="{FF2B5EF4-FFF2-40B4-BE49-F238E27FC236}">
                <a16:creationId xmlns:a16="http://schemas.microsoft.com/office/drawing/2014/main" id="{4CB69D5D-FE8F-7865-4E7A-9D4A9F7558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0:notes">
            <a:extLst>
              <a:ext uri="{FF2B5EF4-FFF2-40B4-BE49-F238E27FC236}">
                <a16:creationId xmlns:a16="http://schemas.microsoft.com/office/drawing/2014/main" id="{AF34D325-E1BE-3754-A756-2ED7F61176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0261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>
          <a:extLst>
            <a:ext uri="{FF2B5EF4-FFF2-40B4-BE49-F238E27FC236}">
              <a16:creationId xmlns:a16="http://schemas.microsoft.com/office/drawing/2014/main" id="{DE485ADA-BBF1-77A4-1012-AEBCE24A4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0:notes">
            <a:extLst>
              <a:ext uri="{FF2B5EF4-FFF2-40B4-BE49-F238E27FC236}">
                <a16:creationId xmlns:a16="http://schemas.microsoft.com/office/drawing/2014/main" id="{B62A977E-3180-F224-7943-AE2048041E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0:notes">
            <a:extLst>
              <a:ext uri="{FF2B5EF4-FFF2-40B4-BE49-F238E27FC236}">
                <a16:creationId xmlns:a16="http://schemas.microsoft.com/office/drawing/2014/main" id="{10315F6D-EDA1-A46B-F8AC-BA2A6B1709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10846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>
          <a:extLst>
            <a:ext uri="{FF2B5EF4-FFF2-40B4-BE49-F238E27FC236}">
              <a16:creationId xmlns:a16="http://schemas.microsoft.com/office/drawing/2014/main" id="{27B4B5DF-DD82-122C-6FE0-72DA695FB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0:notes">
            <a:extLst>
              <a:ext uri="{FF2B5EF4-FFF2-40B4-BE49-F238E27FC236}">
                <a16:creationId xmlns:a16="http://schemas.microsoft.com/office/drawing/2014/main" id="{2F2092F8-BEAC-FB5B-495F-2811A491A0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0:notes">
            <a:extLst>
              <a:ext uri="{FF2B5EF4-FFF2-40B4-BE49-F238E27FC236}">
                <a16:creationId xmlns:a16="http://schemas.microsoft.com/office/drawing/2014/main" id="{1D33A9B3-BE70-CB11-3C5A-32842BCBF4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2353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6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/>
          <p:nvPr/>
        </p:nvSpPr>
        <p:spPr>
          <a:xfrm>
            <a:off x="0" y="4323810"/>
            <a:ext cx="1744652" cy="778589"/>
          </a:xfrm>
          <a:custGeom>
            <a:avLst/>
            <a:gdLst/>
            <a:ahLst/>
            <a:cxnLst/>
            <a:rect l="l" t="t" r="r" b="b"/>
            <a:pathLst>
              <a:path w="372" h="166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с подписью">
  <p:cSld name="Цитата с подписью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6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6"/>
          <p:cNvSpPr txBox="1">
            <a:spLocks noGrp="1"/>
          </p:cNvSpPr>
          <p:nvPr>
            <p:ph type="body" idx="1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18" name="Google Shape;118;p26"/>
          <p:cNvSpPr txBox="1">
            <a:spLocks noGrp="1"/>
          </p:cNvSpPr>
          <p:nvPr>
            <p:ph type="body" idx="2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2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6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6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23" name="Google Shape;123;p2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4" name="Google Shape;124;p26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Карточка имени">
  <p:cSld name="Карточка имени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7"/>
          <p:cNvSpPr txBox="1"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7"/>
          <p:cNvSpPr txBox="1">
            <a:spLocks noGrp="1"/>
          </p:cNvSpPr>
          <p:nvPr>
            <p:ph type="body" idx="1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28" name="Google Shape;128;p2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7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7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карточки имени">
  <p:cSld name="Цитата карточки имени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8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8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5" name="Google Shape;135;p28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6" name="Google Shape;136;p2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8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8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40" name="Google Shape;140;p28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41" name="Google Shape;141;p28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стина или ложь">
  <p:cSld name="Истина или ложь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9"/>
          <p:cNvSpPr txBox="1"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9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5" name="Google Shape;145;p29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6" name="Google Shape;146;p2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9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9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0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30"/>
          <p:cNvSpPr txBox="1">
            <a:spLocks noGrp="1"/>
          </p:cNvSpPr>
          <p:nvPr>
            <p:ph type="body" idx="1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53" name="Google Shape;153;p3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0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1"/>
          <p:cNvSpPr txBox="1">
            <a:spLocks noGrp="1"/>
          </p:cNvSpPr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1"/>
          <p:cNvSpPr txBox="1">
            <a:spLocks noGrp="1"/>
          </p:cNvSpPr>
          <p:nvPr>
            <p:ph type="body" idx="1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60" name="Google Shape;160;p3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3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1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3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0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1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2000"/>
              <a:buFont typeface="Century Gothic"/>
              <a:buNone/>
              <a:defRPr sz="20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body" idx="1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body" idx="2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3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4"/>
          <p:cNvSpPr txBox="1"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4"/>
          <p:cNvSpPr>
            <a:spLocks noGrp="1"/>
          </p:cNvSpPr>
          <p:nvPr>
            <p:ph type="pic" idx="2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24"/>
          <p:cNvSpPr txBox="1">
            <a:spLocks noGrp="1"/>
          </p:cNvSpPr>
          <p:nvPr>
            <p:ph type="body" idx="1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4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4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одпись">
  <p:cSld name="Заголовок и подпись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5"/>
          <p:cNvSpPr txBox="1"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5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5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>
                <a:alpha val="49803"/>
              </a:srgbClr>
            </a:gs>
            <a:gs pos="100000">
              <a:srgbClr val="C4DCE3"/>
            </a:gs>
          </a:gsLst>
          <a:lin ang="54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5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11" name="Google Shape;11;p15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l" t="t" r="r" b="b"/>
              <a:pathLst>
                <a:path w="22" h="136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15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l" t="t" r="r" b="b"/>
              <a:pathLst>
                <a:path w="140" h="504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15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l" t="t" r="r" b="b"/>
              <a:pathLst>
                <a:path w="132" h="308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15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l" t="t" r="r" b="b"/>
              <a:pathLst>
                <a:path w="37" h="79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15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l" t="t" r="r" b="b"/>
              <a:pathLst>
                <a:path w="178" h="722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5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l" t="t" r="r" b="b"/>
              <a:pathLst>
                <a:path w="23" h="635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15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15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l" t="t" r="r" b="b"/>
              <a:pathLst>
                <a:path w="41" h="222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15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l" t="t" r="r" b="b"/>
              <a:pathLst>
                <a:path w="450" h="878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15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l" t="t" r="r" b="b"/>
              <a:pathLst>
                <a:path w="35" h="73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15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15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l" t="t" r="r" b="b"/>
              <a:pathLst>
                <a:path w="52" h="135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15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24" name="Google Shape;24;p15"/>
            <p:cNvSpPr/>
            <p:nvPr/>
          </p:nvSpPr>
          <p:spPr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l" t="t" r="r" b="b"/>
              <a:pathLst>
                <a:path w="103" h="920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15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l" t="t" r="r" b="b"/>
              <a:pathLst>
                <a:path w="88" h="330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15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l" t="t" r="r" b="b"/>
              <a:pathLst>
                <a:path w="90" h="207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15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l" t="t" r="r" b="b"/>
              <a:pathLst>
                <a:path w="115" h="467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15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l" t="t" r="r" b="b"/>
              <a:pathLst>
                <a:path w="36" h="633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15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l" t="t" r="r" b="b"/>
              <a:pathLst>
                <a:path w="28" h="59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15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15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l" t="t" r="r" b="b"/>
              <a:pathLst>
                <a:path w="294" h="568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15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l" t="t" r="r" b="b"/>
              <a:pathLst>
                <a:path w="25" h="53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15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l" t="t" r="r" b="b"/>
              <a:pathLst>
                <a:path w="29" h="14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15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15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l" t="t" r="r" b="b"/>
              <a:pathLst>
                <a:path w="44" h="11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15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rgbClr val="168DB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transition spd="med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/>
          <p:cNvSpPr txBox="1">
            <a:spLocks noGrp="1"/>
          </p:cNvSpPr>
          <p:nvPr>
            <p:ph type="ctrTitle"/>
          </p:nvPr>
        </p:nvSpPr>
        <p:spPr>
          <a:xfrm>
            <a:off x="2219417" y="1059874"/>
            <a:ext cx="9285195" cy="308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ct val="100000"/>
              <a:buFont typeface="Century Gothic"/>
              <a:buNone/>
            </a:pPr>
            <a:r>
              <a:rPr lang="ru-RU" dirty="0"/>
              <a:t>Опыт проведения олимпиад по арабскому языку в Республике Татарстан</a:t>
            </a:r>
            <a:endParaRPr dirty="0"/>
          </a:p>
        </p:txBody>
      </p:sp>
      <p:sp>
        <p:nvSpPr>
          <p:cNvPr id="169" name="Google Shape;169;p1"/>
          <p:cNvSpPr txBox="1">
            <a:spLocks noGrp="1"/>
          </p:cNvSpPr>
          <p:nvPr>
            <p:ph type="subTitle" idx="1"/>
          </p:nvPr>
        </p:nvSpPr>
        <p:spPr>
          <a:xfrm>
            <a:off x="2485518" y="4264503"/>
            <a:ext cx="8915399" cy="1356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>
              <a:spcBef>
                <a:spcPts val="0"/>
              </a:spcBef>
              <a:buSzPts val="1600"/>
            </a:pPr>
            <a:r>
              <a:rPr lang="ru-RU" sz="1600" b="1" dirty="0">
                <a:latin typeface="Calibri"/>
                <a:ea typeface="Calibri"/>
                <a:cs typeface="Calibri"/>
                <a:sym typeface="Calibri"/>
              </a:rPr>
              <a:t>Закиров </a:t>
            </a:r>
            <a:r>
              <a:rPr lang="ru-RU" sz="1600" b="1" dirty="0" err="1">
                <a:latin typeface="Calibri"/>
                <a:ea typeface="Calibri"/>
                <a:cs typeface="Calibri"/>
                <a:sym typeface="Calibri"/>
              </a:rPr>
              <a:t>Рафис</a:t>
            </a:r>
            <a:r>
              <a:rPr lang="ru-RU" sz="16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600" b="1" dirty="0" err="1">
                <a:latin typeface="Calibri"/>
                <a:ea typeface="Calibri"/>
                <a:cs typeface="Calibri"/>
                <a:sym typeface="Calibri"/>
              </a:rPr>
              <a:t>Рафаелевич</a:t>
            </a:r>
            <a:endParaRPr lang="ru-RU" sz="1600" dirty="0"/>
          </a:p>
          <a:p>
            <a:pPr marL="0" lvl="0" indent="0" algn="r">
              <a:spcBef>
                <a:spcPts val="0"/>
              </a:spcBef>
              <a:buSzPts val="1400"/>
            </a:pPr>
            <a:r>
              <a:rPr lang="ru-RU" sz="1600" b="1" dirty="0">
                <a:latin typeface="Calibri"/>
                <a:ea typeface="Calibri"/>
                <a:cs typeface="Calibri"/>
                <a:sym typeface="Calibri"/>
              </a:rPr>
              <a:t>к.ф.н., доцент, </a:t>
            </a:r>
            <a:endParaRPr lang="ru-RU" sz="1600" dirty="0"/>
          </a:p>
          <a:p>
            <a:pPr marL="0" lvl="0" indent="0" algn="r">
              <a:spcBef>
                <a:spcPts val="0"/>
              </a:spcBef>
              <a:buSzPts val="1400"/>
            </a:pPr>
            <a:r>
              <a:rPr lang="ru-RU" sz="1600" b="1" dirty="0">
                <a:latin typeface="Calibri"/>
                <a:ea typeface="Calibri"/>
                <a:cs typeface="Calibri"/>
                <a:sym typeface="Calibri"/>
              </a:rPr>
              <a:t>проректор по научной работе РИИ</a:t>
            </a:r>
            <a:endParaRPr lang="ru-RU" sz="1600"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ru-RU" sz="1600" b="1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-RU" sz="1600" b="1" dirty="0" err="1">
                <a:latin typeface="Calibri"/>
                <a:ea typeface="Calibri"/>
                <a:cs typeface="Calibri"/>
                <a:sym typeface="Calibri"/>
              </a:rPr>
              <a:t>Мингазова</a:t>
            </a:r>
            <a:r>
              <a:rPr lang="ru-RU" sz="1600" b="1" dirty="0">
                <a:latin typeface="Calibri"/>
                <a:ea typeface="Calibri"/>
                <a:cs typeface="Calibri"/>
                <a:sym typeface="Calibri"/>
              </a:rPr>
              <a:t> Наиля </a:t>
            </a:r>
            <a:r>
              <a:rPr lang="ru-RU" sz="1600" b="1" dirty="0" err="1">
                <a:latin typeface="Calibri"/>
                <a:ea typeface="Calibri"/>
                <a:cs typeface="Calibri"/>
                <a:sym typeface="Calibri"/>
              </a:rPr>
              <a:t>Габделхамитовна</a:t>
            </a:r>
            <a:endParaRPr sz="1600" b="1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600" b="1" dirty="0">
                <a:latin typeface="Calibri"/>
                <a:ea typeface="Calibri"/>
                <a:cs typeface="Calibri"/>
                <a:sym typeface="Calibri"/>
              </a:rPr>
              <a:t>к.ф.н., доцент, </a:t>
            </a:r>
            <a:endParaRPr sz="1600"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600" b="1" dirty="0">
                <a:latin typeface="Calibri"/>
                <a:ea typeface="Calibri"/>
                <a:cs typeface="Calibri"/>
                <a:sym typeface="Calibri"/>
              </a:rPr>
              <a:t>заведующий кафедрой арабистики, </a:t>
            </a:r>
            <a:r>
              <a:rPr lang="ru-RU" sz="1600" b="1" dirty="0" err="1">
                <a:latin typeface="Calibri"/>
                <a:ea typeface="Calibri"/>
                <a:cs typeface="Calibri"/>
                <a:sym typeface="Calibri"/>
              </a:rPr>
              <a:t>исламоведения</a:t>
            </a:r>
            <a:r>
              <a:rPr lang="ru-RU" sz="16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600" b="1" dirty="0">
                <a:latin typeface="Calibri"/>
                <a:ea typeface="Calibri"/>
                <a:cs typeface="Calibri"/>
                <a:sym typeface="Calibri"/>
              </a:rPr>
              <a:t>и афро-азиатских исследований </a:t>
            </a:r>
            <a:r>
              <a:rPr lang="ru-RU" sz="1600" b="1" dirty="0" err="1">
                <a:latin typeface="Calibri"/>
                <a:ea typeface="Calibri"/>
                <a:cs typeface="Calibri"/>
                <a:sym typeface="Calibri"/>
              </a:rPr>
              <a:t>ИМОИиВ</a:t>
            </a:r>
            <a:r>
              <a:rPr lang="ru-RU" sz="1600" b="1" dirty="0">
                <a:latin typeface="Calibri"/>
                <a:ea typeface="Calibri"/>
                <a:cs typeface="Calibri"/>
                <a:sym typeface="Calibri"/>
              </a:rPr>
              <a:t> КФУ</a:t>
            </a:r>
            <a:endParaRPr sz="1600"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1600" b="1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4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med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>
          <a:extLst>
            <a:ext uri="{FF2B5EF4-FFF2-40B4-BE49-F238E27FC236}">
              <a16:creationId xmlns:a16="http://schemas.microsoft.com/office/drawing/2014/main" id="{3ADA407F-4D9E-2426-18E6-822E6624E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0">
            <a:extLst>
              <a:ext uri="{FF2B5EF4-FFF2-40B4-BE49-F238E27FC236}">
                <a16:creationId xmlns:a16="http://schemas.microsoft.com/office/drawing/2014/main" id="{EC761D45-D819-B98C-5A53-0D2B4D8063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02191" y="197427"/>
            <a:ext cx="9802421" cy="174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ctr">
              <a:buSzPts val="3200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ЗАДАНИЙ РЕСПУБЛИКАНСКОГО ТУРА ОЛИМПИАДЫ (9-11 КЛАССЫ)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УСТНЫЙ ТУР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400" dirty="0"/>
          </a:p>
        </p:txBody>
      </p:sp>
      <p:sp>
        <p:nvSpPr>
          <p:cNvPr id="232" name="Google Shape;232;p10">
            <a:extLst>
              <a:ext uri="{FF2B5EF4-FFF2-40B4-BE49-F238E27FC236}">
                <a16:creationId xmlns:a16="http://schemas.microsoft.com/office/drawing/2014/main" id="{3A4D6FE3-A1EF-199F-2CE5-66909D5AF9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27464" y="1500326"/>
            <a:ext cx="10377148" cy="489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Время проведения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– 10 минут</a:t>
            </a:r>
            <a:endParaRPr lang="ru-RU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Максимальный балл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– 20 баллов</a:t>
            </a:r>
            <a:endParaRPr lang="ru-RU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buNone/>
            </a:pP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Задание 1.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Выберите одну из предложенных тем для выступления.</a:t>
            </a:r>
            <a:endParaRPr lang="ru-RU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Задание 2.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 Подготовьте монологическое выступление по выбранной теме (1 мин.).</a:t>
            </a:r>
          </a:p>
          <a:p>
            <a:pPr algn="just">
              <a:buNone/>
            </a:pPr>
            <a:r>
              <a:rPr lang="ru-RU" b="1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Задание 3. </a:t>
            </a: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Выступите с сообщением по выбранной теме (2-3 мин.).</a:t>
            </a:r>
          </a:p>
          <a:p>
            <a:pPr algn="just">
              <a:buNone/>
            </a:pPr>
            <a:r>
              <a:rPr lang="ru-RU" b="1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Задание 4. </a:t>
            </a: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Ответьте на вопросы членов жюри.</a:t>
            </a:r>
            <a:endParaRPr lang="ru-RU" b="1" dirty="0">
              <a:latin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just">
              <a:buNone/>
            </a:pPr>
            <a:endParaRPr lang="ru-RU" b="1" dirty="0">
              <a:latin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just">
              <a:buNone/>
            </a:pPr>
            <a:r>
              <a:rPr lang="ru-RU" b="1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Критерии оценивания:</a:t>
            </a: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1.	Не менее 10 предложений.</a:t>
            </a: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2.	Не менее 10 лексических единиц по теме.</a:t>
            </a: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3.	Грамотное изложение высказывания.</a:t>
            </a:r>
          </a:p>
          <a:p>
            <a:pPr algn="just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33569087"/>
      </p:ext>
    </p:extLst>
  </p:cSld>
  <p:clrMapOvr>
    <a:masterClrMapping/>
  </p:clrMapOvr>
  <p:transition spd="med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>
          <a:extLst>
            <a:ext uri="{FF2B5EF4-FFF2-40B4-BE49-F238E27FC236}">
              <a16:creationId xmlns:a16="http://schemas.microsoft.com/office/drawing/2014/main" id="{451CF6CD-54E5-F22A-784A-0DD5C140C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0">
            <a:extLst>
              <a:ext uri="{FF2B5EF4-FFF2-40B4-BE49-F238E27FC236}">
                <a16:creationId xmlns:a16="http://schemas.microsoft.com/office/drawing/2014/main" id="{4489206B-D34D-D756-69E7-4634D1D743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02191" y="197427"/>
            <a:ext cx="9802421" cy="174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ctr">
              <a:buSzPts val="3200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ЗАДАНИЙ РЕСПУБЛИКАНСКОГО ТУРА ОЛИМПИАДЫ (9-11 КЛАССЫ)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(ТЕМЫ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УСТНОГО ТУРА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400" dirty="0"/>
          </a:p>
        </p:txBody>
      </p:sp>
      <p:sp>
        <p:nvSpPr>
          <p:cNvPr id="232" name="Google Shape;232;p10">
            <a:extLst>
              <a:ext uri="{FF2B5EF4-FFF2-40B4-BE49-F238E27FC236}">
                <a16:creationId xmlns:a16="http://schemas.microsoft.com/office/drawing/2014/main" id="{3C648BB5-47DF-1BF7-A6B8-64F055E586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27464" y="1500326"/>
            <a:ext cx="10377148" cy="489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None/>
            </a:pPr>
            <a:endParaRPr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38BEE7F-2F4F-0250-80A5-23C71C2710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269370"/>
              </p:ext>
            </p:extLst>
          </p:nvPr>
        </p:nvGraphicFramePr>
        <p:xfrm>
          <a:off x="1837678" y="1500327"/>
          <a:ext cx="9055223" cy="4793943"/>
        </p:xfrm>
        <a:graphic>
          <a:graphicData uri="http://schemas.openxmlformats.org/drawingml/2006/table">
            <a:tbl>
              <a:tblPr firstRow="1" firstCol="1" bandRow="1"/>
              <a:tblGrid>
                <a:gridCol w="3023072">
                  <a:extLst>
                    <a:ext uri="{9D8B030D-6E8A-4147-A177-3AD203B41FA5}">
                      <a16:colId xmlns:a16="http://schemas.microsoft.com/office/drawing/2014/main" val="1830071201"/>
                    </a:ext>
                  </a:extLst>
                </a:gridCol>
                <a:gridCol w="3019073">
                  <a:extLst>
                    <a:ext uri="{9D8B030D-6E8A-4147-A177-3AD203B41FA5}">
                      <a16:colId xmlns:a16="http://schemas.microsoft.com/office/drawing/2014/main" val="2059604010"/>
                    </a:ext>
                  </a:extLst>
                </a:gridCol>
                <a:gridCol w="3013078">
                  <a:extLst>
                    <a:ext uri="{9D8B030D-6E8A-4147-A177-3AD203B41FA5}">
                      <a16:colId xmlns:a16="http://schemas.microsoft.com/office/drawing/2014/main" val="3945428149"/>
                    </a:ext>
                  </a:extLst>
                </a:gridCol>
              </a:tblGrid>
              <a:tr h="4358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 класс</a:t>
                      </a:r>
                      <a:endParaRPr lang="ru-RU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класс</a:t>
                      </a:r>
                      <a:endParaRPr lang="ru-RU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7158426"/>
                  </a:ext>
                </a:extLst>
              </a:tr>
              <a:tr h="435813"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قازان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روسيا الإتحادية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الوطن العربي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7927794"/>
                  </a:ext>
                </a:extLst>
              </a:tr>
              <a:tr h="435813"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كتابي المفضل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حلمي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الشبكة العالمية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8278424"/>
                  </a:ext>
                </a:extLst>
              </a:tr>
              <a:tr h="435813"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هواياتي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الصحة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تلوث البيئة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2225408"/>
                  </a:ext>
                </a:extLst>
              </a:tr>
              <a:tr h="4358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المهن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الرياضة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المهن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7198031"/>
                  </a:ext>
                </a:extLst>
              </a:tr>
              <a:tr h="435813"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الحيوانات والطيور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المهن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مصادر الطاقة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896984"/>
                  </a:ext>
                </a:extLst>
              </a:tr>
              <a:tr h="435813"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صديقي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الدراسة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الحياة في الريف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9304120"/>
                  </a:ext>
                </a:extLst>
              </a:tr>
              <a:tr h="435813"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شقتي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السفر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الحياة في المدينة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6732012"/>
                  </a:ext>
                </a:extLst>
              </a:tr>
              <a:tr h="435813"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الدراسة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عند الطبيب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موسكو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0906159"/>
                  </a:ext>
                </a:extLst>
              </a:tr>
              <a:tr h="435813"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في المطعم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في المطعم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وسائل النقل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5529390"/>
                  </a:ext>
                </a:extLst>
              </a:tr>
              <a:tr h="4358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كاتبي المفضل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كاتبي المفضل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الصحة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04344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2426353"/>
      </p:ext>
    </p:extLst>
  </p:cSld>
  <p:clrMapOvr>
    <a:masterClrMapping/>
  </p:clrMapOvr>
  <p:transition spd="med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4"/>
          <p:cNvSpPr txBox="1"/>
          <p:nvPr/>
        </p:nvSpPr>
        <p:spPr>
          <a:xfrm>
            <a:off x="1790316" y="2565647"/>
            <a:ext cx="9144000" cy="392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25" tIns="45700" rIns="912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0" i="0" u="none" strike="noStrike" cap="none" dirty="0">
                <a:solidFill>
                  <a:srgbClr val="00549F"/>
                </a:solidFill>
                <a:latin typeface="PT Sans"/>
                <a:ea typeface="PT Sans"/>
                <a:cs typeface="PT Sans"/>
                <a:sym typeface="PT Sans"/>
              </a:rPr>
              <a:t>СПАСИБО ЗА ВНИМАНИЕ!</a:t>
            </a:r>
            <a:endParaRPr lang="ru-RU" sz="2400" dirty="0"/>
          </a:p>
        </p:txBody>
      </p:sp>
    </p:spTree>
  </p:cSld>
  <p:clrMapOvr>
    <a:masterClrMapping/>
  </p:clrMapOvr>
  <p:transition spd="med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"/>
          <p:cNvSpPr txBox="1">
            <a:spLocks noGrp="1"/>
          </p:cNvSpPr>
          <p:nvPr>
            <p:ph type="title"/>
          </p:nvPr>
        </p:nvSpPr>
        <p:spPr>
          <a:xfrm>
            <a:off x="1207363" y="363986"/>
            <a:ext cx="10297249" cy="905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ct val="100000"/>
              <a:buFont typeface="Century Gothic"/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СВЕДЕНИЯ</a:t>
            </a:r>
          </a:p>
        </p:txBody>
      </p:sp>
      <p:sp>
        <p:nvSpPr>
          <p:cNvPr id="181" name="Google Shape;181;p3"/>
          <p:cNvSpPr txBox="1">
            <a:spLocks noGrp="1"/>
          </p:cNvSpPr>
          <p:nvPr>
            <p:ph type="body" idx="1"/>
          </p:nvPr>
        </p:nvSpPr>
        <p:spPr>
          <a:xfrm>
            <a:off x="1207363" y="1047565"/>
            <a:ext cx="10297249" cy="571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>
              <a:spcBef>
                <a:spcPts val="0"/>
              </a:spcBef>
              <a:buSzPct val="100000"/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Республиканская олимпиада по арабскому языку среди школьников Республики Татарстан проводится ежегодно с 2005 года, курируется Министерством образования и науки Республики Татарстан.</a:t>
            </a:r>
          </a:p>
          <a:p>
            <a:pPr marL="0" lvl="0" indent="0" algn="just">
              <a:spcBef>
                <a:spcPts val="0"/>
              </a:spcBef>
              <a:buSzPct val="100000"/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</a:p>
          <a:p>
            <a:pPr marL="0" lvl="0" indent="0" algn="just">
              <a:spcBef>
                <a:spcPts val="0"/>
              </a:spcBef>
              <a:buSzPct val="100000"/>
              <a:buNone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Место проведения: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Оздоровительно-образовательный комплекс «Дуслык» ГАОУ    «Республиканский олимпиадный центр» Министерства образования и науки Республики Татарстан (пос. Дербышки, ул.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Прибольничная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д. 15)</a:t>
            </a:r>
          </a:p>
          <a:p>
            <a:pPr marL="0" lvl="0" indent="0" algn="just">
              <a:spcBef>
                <a:spcPts val="0"/>
              </a:spcBef>
              <a:buSzPct val="100000"/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</a:p>
          <a:p>
            <a:pPr marL="0" lvl="0" indent="0" algn="just">
              <a:spcBef>
                <a:spcPts val="0"/>
              </a:spcBef>
              <a:buSzPct val="100000"/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олимпиады: </a:t>
            </a:r>
          </a:p>
          <a:p>
            <a:pPr marL="0" lvl="0" indent="0" algn="just">
              <a:spcBef>
                <a:spcPts val="0"/>
              </a:spcBef>
              <a:buSzPct val="100000"/>
              <a:buNone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школьный тур (7-11 классы);</a:t>
            </a:r>
          </a:p>
          <a:p>
            <a:pPr marL="0" lvl="0" indent="0" algn="just">
              <a:spcBef>
                <a:spcPts val="0"/>
              </a:spcBef>
              <a:buSzPct val="100000"/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муниципальный тур (7-11 классы);</a:t>
            </a:r>
          </a:p>
          <a:p>
            <a:pPr marL="0" lvl="0" indent="0" algn="just">
              <a:spcBef>
                <a:spcPts val="0"/>
              </a:spcBef>
              <a:buSzPct val="100000"/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республиканский тур (9-11 классы).</a:t>
            </a:r>
          </a:p>
          <a:p>
            <a:pPr marL="0" lvl="0" indent="0" algn="just">
              <a:spcBef>
                <a:spcPts val="0"/>
              </a:spcBef>
              <a:buSzPct val="100000"/>
              <a:buNone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</a:p>
          <a:p>
            <a:pPr marL="0" lvl="0" indent="0" algn="just">
              <a:spcBef>
                <a:spcPts val="0"/>
              </a:spcBef>
              <a:buSzPct val="100000"/>
              <a:buNone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Члены жюри:</a:t>
            </a:r>
          </a:p>
          <a:p>
            <a:pPr marL="0" lvl="0" indent="0" algn="just">
              <a:spcBef>
                <a:spcPts val="0"/>
              </a:spcBef>
              <a:buSzPct val="100000"/>
              <a:buNone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Закиров Р.Р. (председатель)</a:t>
            </a:r>
          </a:p>
          <a:p>
            <a:pPr marL="0" lvl="0" indent="0" algn="just">
              <a:spcBef>
                <a:spcPts val="0"/>
              </a:spcBef>
              <a:buSzPct val="100000"/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Мингазова Н.Г. (заместитель председателя)</a:t>
            </a:r>
          </a:p>
          <a:p>
            <a:pPr marL="0" lvl="0" indent="0" algn="just">
              <a:spcBef>
                <a:spcPts val="0"/>
              </a:spcBef>
              <a:buSzPct val="100000"/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Рахимова Я.Р.</a:t>
            </a:r>
          </a:p>
          <a:p>
            <a:pPr marL="0" lvl="0" indent="0" algn="just">
              <a:spcBef>
                <a:spcPts val="0"/>
              </a:spcBef>
              <a:buSzPct val="100000"/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Набиуллина В.Р.   </a:t>
            </a:r>
          </a:p>
          <a:p>
            <a:pPr marL="0" lvl="0" indent="0" algn="just">
              <a:spcBef>
                <a:spcPts val="0"/>
              </a:spcBef>
              <a:buSzPct val="100000"/>
              <a:buNone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marL="0" lvl="0" indent="0" algn="just">
              <a:spcBef>
                <a:spcPts val="0"/>
              </a:spcBef>
              <a:buSzPct val="100000"/>
              <a:buNone/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>
          <a:extLst>
            <a:ext uri="{FF2B5EF4-FFF2-40B4-BE49-F238E27FC236}">
              <a16:creationId xmlns:a16="http://schemas.microsoft.com/office/drawing/2014/main" id="{1C706585-CE98-3DC2-5947-B19E81337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">
            <a:extLst>
              <a:ext uri="{FF2B5EF4-FFF2-40B4-BE49-F238E27FC236}">
                <a16:creationId xmlns:a16="http://schemas.microsoft.com/office/drawing/2014/main" id="{AE96B029-8DB0-EC0A-8240-492792EFD1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7363" y="363986"/>
            <a:ext cx="10297249" cy="905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ct val="100000"/>
              <a:buFont typeface="Century Gothic"/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УЧАСТНИКОВ ОЛИМПИАДЫ</a:t>
            </a:r>
          </a:p>
        </p:txBody>
      </p:sp>
      <p:sp>
        <p:nvSpPr>
          <p:cNvPr id="181" name="Google Shape;181;p3">
            <a:extLst>
              <a:ext uri="{FF2B5EF4-FFF2-40B4-BE49-F238E27FC236}">
                <a16:creationId xmlns:a16="http://schemas.microsoft.com/office/drawing/2014/main" id="{6F896F36-3650-DB8C-1528-BE4900F2A0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7363" y="1047565"/>
            <a:ext cx="10297249" cy="571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spcBef>
                <a:spcPts val="0"/>
              </a:spcBef>
              <a:buSzPct val="100000"/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marL="0" lvl="0" indent="0" algn="just">
              <a:spcBef>
                <a:spcPts val="0"/>
              </a:spcBef>
              <a:buSzPct val="100000"/>
              <a:buNone/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DAC481B-1170-7BCB-93AF-80C89326F2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282693"/>
              </p:ext>
            </p:extLst>
          </p:nvPr>
        </p:nvGraphicFramePr>
        <p:xfrm>
          <a:off x="1526959" y="1047566"/>
          <a:ext cx="10199595" cy="5475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99595">
                  <a:extLst>
                    <a:ext uri="{9D8B030D-6E8A-4147-A177-3AD203B41FA5}">
                      <a16:colId xmlns:a16="http://schemas.microsoft.com/office/drawing/2014/main" val="895966532"/>
                    </a:ext>
                  </a:extLst>
                </a:gridCol>
              </a:tblGrid>
              <a:tr h="2536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ЧОУ «Средняя общеобразовательная школа «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Усмания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г. Казани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2253981995"/>
                  </a:ext>
                </a:extLst>
              </a:tr>
              <a:tr h="2536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«Татарская гимназия № 2 при КФУ» Московского района г. Казани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2609063027"/>
                  </a:ext>
                </a:extLst>
              </a:tr>
              <a:tr h="5255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Шушмабашская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средняя общеобразовательная школа» Арского муниципального района Республики Татарстан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1849603160"/>
                  </a:ext>
                </a:extLst>
              </a:tr>
              <a:tr h="2536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«Гимназия-интернат № 4» Кировского района г. Казани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3066198950"/>
                  </a:ext>
                </a:extLst>
              </a:tr>
              <a:tr h="2536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«Средняя общеобразовательная школа № 8» Кировского района г. Казани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1101518106"/>
                  </a:ext>
                </a:extLst>
              </a:tr>
              <a:tr h="5255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Большекукморская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средняя школа с углубленным изучением отдельных предметов имени М.М. Мансурова» Кукморского муниципального района Республики Татарстан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3548100049"/>
                  </a:ext>
                </a:extLst>
              </a:tr>
              <a:tr h="2536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«Лицей-интернат № 2» Московского района г. Казани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4055363010"/>
                  </a:ext>
                </a:extLst>
              </a:tr>
              <a:tr h="3260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«Гимназия №12 с татарским языком обучения имени Ф. Г. Аитовой» Московского района г. Казани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1851900750"/>
                  </a:ext>
                </a:extLst>
              </a:tr>
              <a:tr h="2536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«Татарская гимназия № 2 при КФУ» Московского района г. Казани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2805389239"/>
                  </a:ext>
                </a:extLst>
              </a:tr>
              <a:tr h="2536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«Лицей-интернат № 2» Московского района г. Казани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1266099027"/>
                  </a:ext>
                </a:extLst>
              </a:tr>
              <a:tr h="5255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«Средняя общеобразовательная школа № 5» Нижнекамского муниципального района Республики Татарстан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2706427246"/>
                  </a:ext>
                </a:extLst>
              </a:tr>
              <a:tr h="2536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«Лицей-интернат № 7» Ново-Савиновского района г. Казани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3321214513"/>
                  </a:ext>
                </a:extLst>
              </a:tr>
              <a:tr h="2536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«Русско-татарская средняя общеобразовательная школа № 129» Приволжского района г. Казани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11245361"/>
                  </a:ext>
                </a:extLst>
              </a:tr>
              <a:tr h="2536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«Средняя общеобразовательная школа № 42» Приволжского района г. Казани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21009820"/>
                  </a:ext>
                </a:extLst>
              </a:tr>
              <a:tr h="2536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«Сармановская гимназия Сармановского муниципального района Республики Татарстан»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2547900285"/>
                  </a:ext>
                </a:extLst>
              </a:tr>
              <a:tr h="2569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«Многопрофильная полилингвальная гимназия № 180» Советского района г. Казани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3227005380"/>
                  </a:ext>
                </a:extLst>
              </a:tr>
              <a:tr h="5255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Уруссинская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средняя общеобразовательная школа № 3» Ютазинского муниципального района Республики Татарстан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75" marR="10475" marT="0" marB="0"/>
                </a:tc>
                <a:extLst>
                  <a:ext uri="{0D108BD9-81ED-4DB2-BD59-A6C34878D82A}">
                    <a16:rowId xmlns:a16="http://schemas.microsoft.com/office/drawing/2014/main" val="262922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6049210"/>
      </p:ext>
    </p:extLst>
  </p:cSld>
  <p:clrMapOvr>
    <a:masterClrMapping/>
  </p:clrMapOvr>
  <p:transition spd="med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0"/>
          <p:cNvSpPr txBox="1">
            <a:spLocks noGrp="1"/>
          </p:cNvSpPr>
          <p:nvPr>
            <p:ph type="title"/>
          </p:nvPr>
        </p:nvSpPr>
        <p:spPr>
          <a:xfrm>
            <a:off x="1702191" y="197427"/>
            <a:ext cx="9802421" cy="174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ctr">
              <a:buSzPts val="3200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ЗАДАНИЙ МУНИЦИПАЛЬНОГО ТУРА ОЛИМПИАДЫ (7-11 КЛАССЫ)</a:t>
            </a:r>
            <a:endParaRPr sz="2400" dirty="0"/>
          </a:p>
        </p:txBody>
      </p:sp>
      <p:sp>
        <p:nvSpPr>
          <p:cNvPr id="232" name="Google Shape;232;p10"/>
          <p:cNvSpPr txBox="1">
            <a:spLocks noGrp="1"/>
          </p:cNvSpPr>
          <p:nvPr>
            <p:ph type="body" idx="1"/>
          </p:nvPr>
        </p:nvSpPr>
        <p:spPr>
          <a:xfrm>
            <a:off x="1127464" y="1198486"/>
            <a:ext cx="10377148" cy="519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Время проведения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– 150 минут</a:t>
            </a:r>
            <a:endParaRPr lang="ru-RU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Максимальный балл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– 30 баллов</a:t>
            </a:r>
            <a:endParaRPr lang="ru-RU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buNone/>
            </a:pP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Задание 1.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Заполните пропуски данными словами или выражениями (макс. 20 баллов).</a:t>
            </a:r>
            <a:endParaRPr lang="ru-RU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Задание 2.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 Сочинение (макс. 10 баллов):</a:t>
            </a:r>
            <a:r>
              <a:rPr lang="ru-RU" sz="1100" dirty="0"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напишите минимум 10 предложений по предложенной теме.</a:t>
            </a:r>
          </a:p>
          <a:p>
            <a:pPr algn="just">
              <a:buNone/>
            </a:pPr>
            <a:endParaRPr lang="ru-RU" b="1" dirty="0">
              <a:latin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just">
              <a:buNone/>
            </a:pPr>
            <a:r>
              <a:rPr lang="ru-RU" b="1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Критерии оценивания сочинения:</a:t>
            </a: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1.	Достаточный объем (количество предложений) (2 балла)</a:t>
            </a: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2.	Логическая стройность (2 балла)</a:t>
            </a: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3.	Грамматическая и лексическая грамотность (2 балла)</a:t>
            </a: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4.	Использование различных грамматических конструкций (2 балла)</a:t>
            </a: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5.	Использование разнообразной лексики (2 балла)</a:t>
            </a:r>
          </a:p>
          <a:p>
            <a:pPr algn="just">
              <a:buNone/>
            </a:pPr>
            <a:endParaRPr dirty="0"/>
          </a:p>
        </p:txBody>
      </p:sp>
    </p:spTree>
  </p:cSld>
  <p:clrMapOvr>
    <a:masterClrMapping/>
  </p:clrMapOvr>
  <p:transition spd="med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1"/>
          <p:cNvSpPr txBox="1">
            <a:spLocks noGrp="1"/>
          </p:cNvSpPr>
          <p:nvPr>
            <p:ph type="title"/>
          </p:nvPr>
        </p:nvSpPr>
        <p:spPr>
          <a:xfrm>
            <a:off x="1561515" y="197427"/>
            <a:ext cx="9943098" cy="174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ctr">
              <a:buSzPts val="3200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ОБРАЗЦЫ ЗАДАНИЙ МУНИЦИПАЛЬНОГО ТУРА ОЛИМПИАДЫ (7-11 КЛАССЫ)</a:t>
            </a:r>
            <a:endParaRPr sz="2800" dirty="0"/>
          </a:p>
        </p:txBody>
      </p:sp>
      <p:sp>
        <p:nvSpPr>
          <p:cNvPr id="238" name="Google Shape;238;p11"/>
          <p:cNvSpPr txBox="1">
            <a:spLocks noGrp="1"/>
          </p:cNvSpPr>
          <p:nvPr>
            <p:ph type="body" idx="1"/>
          </p:nvPr>
        </p:nvSpPr>
        <p:spPr>
          <a:xfrm>
            <a:off x="1194955" y="1350498"/>
            <a:ext cx="10309657" cy="5039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74550F54-58BF-F735-19B8-F130A486E8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1273000"/>
              </p:ext>
            </p:extLst>
          </p:nvPr>
        </p:nvGraphicFramePr>
        <p:xfrm>
          <a:off x="1014068" y="1331567"/>
          <a:ext cx="3646795" cy="5160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667198" imgH="8020037" progId="Acrobat.Document.DC">
                  <p:embed/>
                </p:oleObj>
              </mc:Choice>
              <mc:Fallback>
                <p:oleObj name="Acrobat Document" r:id="rId3" imgW="5667198" imgH="80200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14068" y="1331567"/>
                        <a:ext cx="3646795" cy="51602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48E98DD2-402B-73C9-C072-ACE957BD1E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7733699"/>
              </p:ext>
            </p:extLst>
          </p:nvPr>
        </p:nvGraphicFramePr>
        <p:xfrm>
          <a:off x="4587364" y="1331567"/>
          <a:ext cx="3646794" cy="5160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5667198" imgH="8020037" progId="Acrobat.Document.DC">
                  <p:embed/>
                </p:oleObj>
              </mc:Choice>
              <mc:Fallback>
                <p:oleObj name="Acrobat Document" r:id="rId5" imgW="5667198" imgH="80200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87364" y="1331567"/>
                        <a:ext cx="3646794" cy="51602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07BD871-B9B7-6234-323B-682EC04DDB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0343520"/>
              </p:ext>
            </p:extLst>
          </p:nvPr>
        </p:nvGraphicFramePr>
        <p:xfrm>
          <a:off x="8175581" y="1312636"/>
          <a:ext cx="3646795" cy="51602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7" imgW="5667198" imgH="8020037" progId="Acrobat.Document.DC">
                  <p:embed/>
                </p:oleObj>
              </mc:Choice>
              <mc:Fallback>
                <p:oleObj name="Acrobat Document" r:id="rId7" imgW="5667198" imgH="80200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175581" y="1312636"/>
                        <a:ext cx="3646795" cy="51602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>
          <a:extLst>
            <a:ext uri="{FF2B5EF4-FFF2-40B4-BE49-F238E27FC236}">
              <a16:creationId xmlns:a16="http://schemas.microsoft.com/office/drawing/2014/main" id="{0AA26C10-24B4-B0B7-1220-FC9E6AB9D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0">
            <a:extLst>
              <a:ext uri="{FF2B5EF4-FFF2-40B4-BE49-F238E27FC236}">
                <a16:creationId xmlns:a16="http://schemas.microsoft.com/office/drawing/2014/main" id="{2657A69E-D14C-FAB6-DE07-2E0F6B4B78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02191" y="197427"/>
            <a:ext cx="9802421" cy="174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ctr">
              <a:buSzPts val="3200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ЗАДАНИЙ РЕСПУБЛИКАНСКОГО ТУРА ОЛИМПИАДЫ (9-11 КЛАССЫ)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ПИСЬМЕННЫЙ ТУР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400" dirty="0"/>
          </a:p>
        </p:txBody>
      </p:sp>
      <p:sp>
        <p:nvSpPr>
          <p:cNvPr id="232" name="Google Shape;232;p10">
            <a:extLst>
              <a:ext uri="{FF2B5EF4-FFF2-40B4-BE49-F238E27FC236}">
                <a16:creationId xmlns:a16="http://schemas.microsoft.com/office/drawing/2014/main" id="{44F1BBFB-C1CF-38E6-E490-DF95A8BBFE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27464" y="1500326"/>
            <a:ext cx="10377148" cy="489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Время проведения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– 120 минут</a:t>
            </a:r>
            <a:endParaRPr lang="ru-RU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Максимальный балл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– 60 баллов</a:t>
            </a:r>
            <a:endParaRPr lang="ru-RU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buNone/>
            </a:pP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Задание 1.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Заполните пропуски данными словами или выражениями (макс. 20 баллов).</a:t>
            </a:r>
            <a:endParaRPr lang="ru-RU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Задание 2.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 Переведите предложения с арабского языка на русский язык (макс. 20 баллов).</a:t>
            </a:r>
          </a:p>
          <a:p>
            <a:pPr algn="just">
              <a:buNone/>
            </a:pPr>
            <a:r>
              <a:rPr lang="ru-RU" b="1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Задание 3. </a:t>
            </a: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Переведите предложения с русского языка на арабский язык (макс. 20 баллов).</a:t>
            </a:r>
          </a:p>
          <a:p>
            <a:pPr algn="just">
              <a:buNone/>
            </a:pPr>
            <a:endParaRPr lang="ru-RU" b="1" dirty="0">
              <a:latin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just">
              <a:buNone/>
            </a:pPr>
            <a:r>
              <a:rPr lang="ru-RU" b="1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Критерии оценивания:</a:t>
            </a: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1.	Лексическая грамотность (30 баллов)</a:t>
            </a: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2.	Грамматическая грамотность (30 баллов)</a:t>
            </a:r>
          </a:p>
          <a:p>
            <a:pPr algn="just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0251034"/>
      </p:ext>
    </p:extLst>
  </p:cSld>
  <p:clrMapOvr>
    <a:masterClrMapping/>
  </p:clrMapOvr>
  <p:transition spd="med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>
          <a:extLst>
            <a:ext uri="{FF2B5EF4-FFF2-40B4-BE49-F238E27FC236}">
              <a16:creationId xmlns:a16="http://schemas.microsoft.com/office/drawing/2014/main" id="{7C82DC6D-745E-EB2D-2D6A-5CDDE02A1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0">
            <a:extLst>
              <a:ext uri="{FF2B5EF4-FFF2-40B4-BE49-F238E27FC236}">
                <a16:creationId xmlns:a16="http://schemas.microsoft.com/office/drawing/2014/main" id="{56FE3849-E878-4B50-B951-0B00F3E988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02191" y="197427"/>
            <a:ext cx="9802421" cy="174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ctr">
              <a:buSzPts val="3200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ОБРАЗЦЫ ЗАДАНИЙ РЕСПУБЛИКАНСКОГО ТУРА ОЛИМПИАДЫ (9-11 КЛАССЫ)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ПИСЬМЕННЫЙ ТУР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400" dirty="0"/>
          </a:p>
        </p:txBody>
      </p:sp>
      <p:sp>
        <p:nvSpPr>
          <p:cNvPr id="232" name="Google Shape;232;p10">
            <a:extLst>
              <a:ext uri="{FF2B5EF4-FFF2-40B4-BE49-F238E27FC236}">
                <a16:creationId xmlns:a16="http://schemas.microsoft.com/office/drawing/2014/main" id="{27259880-0821-CB52-0B40-A6A1DB7105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27464" y="1500326"/>
            <a:ext cx="10377148" cy="489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None/>
            </a:pPr>
            <a:endParaRPr dirty="0"/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08877436-F80F-3EC6-9C5E-2EAB366076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6953439"/>
              </p:ext>
            </p:extLst>
          </p:nvPr>
        </p:nvGraphicFramePr>
        <p:xfrm>
          <a:off x="2625040" y="1500326"/>
          <a:ext cx="3470960" cy="491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667198" imgH="8020037" progId="Acrobat.Document.DC">
                  <p:embed/>
                </p:oleObj>
              </mc:Choice>
              <mc:Fallback>
                <p:oleObj name="Acrobat Document" r:id="rId3" imgW="5667198" imgH="80200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25040" y="1500326"/>
                        <a:ext cx="3470960" cy="4911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2AD89722-6DE8-74C5-6369-CD592210F9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0233191"/>
              </p:ext>
            </p:extLst>
          </p:nvPr>
        </p:nvGraphicFramePr>
        <p:xfrm>
          <a:off x="7247797" y="1478971"/>
          <a:ext cx="3455868" cy="48900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5667198" imgH="8020037" progId="Acrobat.Document.DC">
                  <p:embed/>
                </p:oleObj>
              </mc:Choice>
              <mc:Fallback>
                <p:oleObj name="Acrobat Document" r:id="rId5" imgW="5667198" imgH="80200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247797" y="1478971"/>
                        <a:ext cx="3455868" cy="48900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5570178"/>
      </p:ext>
    </p:extLst>
  </p:cSld>
  <p:clrMapOvr>
    <a:masterClrMapping/>
  </p:clrMapOvr>
  <p:transition spd="med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>
          <a:extLst>
            <a:ext uri="{FF2B5EF4-FFF2-40B4-BE49-F238E27FC236}">
              <a16:creationId xmlns:a16="http://schemas.microsoft.com/office/drawing/2014/main" id="{31DD51DA-2637-A13B-223B-3F671A2E4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0">
            <a:extLst>
              <a:ext uri="{FF2B5EF4-FFF2-40B4-BE49-F238E27FC236}">
                <a16:creationId xmlns:a16="http://schemas.microsoft.com/office/drawing/2014/main" id="{5CE0625A-FF47-CD0D-E13A-6D2E9B3AE1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02191" y="197427"/>
            <a:ext cx="9802421" cy="174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ctr">
              <a:buSzPts val="3200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ЗАДАНИЙ РЕСПУБЛИКАНСКОГО ТУРА ОЛИМПИАДЫ (9-11 КЛАССЫ)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АУДИРОВАНИЕ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400" dirty="0"/>
          </a:p>
        </p:txBody>
      </p:sp>
      <p:sp>
        <p:nvSpPr>
          <p:cNvPr id="232" name="Google Shape;232;p10">
            <a:extLst>
              <a:ext uri="{FF2B5EF4-FFF2-40B4-BE49-F238E27FC236}">
                <a16:creationId xmlns:a16="http://schemas.microsoft.com/office/drawing/2014/main" id="{1B5DC4EA-AE70-7CDA-9CBA-FC8F7A6AE9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27464" y="1500326"/>
            <a:ext cx="10377148" cy="489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Время проведения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– 60 минут</a:t>
            </a:r>
            <a:endParaRPr lang="ru-RU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Максимальный балл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– 20 баллов</a:t>
            </a:r>
            <a:endParaRPr lang="ru-RU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buNone/>
            </a:pP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Задание 1.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Прочитайте вопросы 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аудиотексту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.</a:t>
            </a:r>
            <a:endParaRPr lang="ru-RU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Задание 2.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 Прослушайте 2 раза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аудиотекст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 объемом 10-15 предложений.</a:t>
            </a:r>
          </a:p>
          <a:p>
            <a:pPr algn="just">
              <a:buNone/>
            </a:pPr>
            <a:r>
              <a:rPr lang="ru-RU" b="1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Задание 3. </a:t>
            </a: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Письменно ответьте на 10 вопросов к тексту.</a:t>
            </a:r>
          </a:p>
          <a:p>
            <a:pPr algn="just">
              <a:buNone/>
            </a:pPr>
            <a:r>
              <a:rPr lang="ru-RU" b="1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Задание 4.</a:t>
            </a: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 Проверьте ответы, прослушав </a:t>
            </a:r>
            <a:r>
              <a:rPr lang="ru-RU" dirty="0" err="1">
                <a:latin typeface="Times New Roman" panose="02020603050405020304" pitchFamily="18" charset="0"/>
                <a:cs typeface="Simplified Arabic" panose="02020603050405020304" pitchFamily="18" charset="-78"/>
              </a:rPr>
              <a:t>аудиотекст</a:t>
            </a: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 в 3-й раз. </a:t>
            </a:r>
          </a:p>
          <a:p>
            <a:pPr algn="just">
              <a:buNone/>
            </a:pPr>
            <a:endParaRPr lang="ru-RU" dirty="0">
              <a:latin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just">
              <a:buNone/>
            </a:pPr>
            <a:r>
              <a:rPr lang="ru-RU" b="1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Критерии оценивания:</a:t>
            </a: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1.	Точность ответов (15 баллов)</a:t>
            </a: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Simplified Arabic" panose="02020603050405020304" pitchFamily="18" charset="-78"/>
              </a:rPr>
              <a:t>2.	Лексико-грамматическая грамотность (5 баллов)</a:t>
            </a:r>
          </a:p>
          <a:p>
            <a:pPr algn="just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2068792"/>
      </p:ext>
    </p:extLst>
  </p:cSld>
  <p:clrMapOvr>
    <a:masterClrMapping/>
  </p:clrMapOvr>
  <p:transition spd="med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>
          <a:extLst>
            <a:ext uri="{FF2B5EF4-FFF2-40B4-BE49-F238E27FC236}">
              <a16:creationId xmlns:a16="http://schemas.microsoft.com/office/drawing/2014/main" id="{E91BB396-184A-9838-4328-FE188FC82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0">
            <a:extLst>
              <a:ext uri="{FF2B5EF4-FFF2-40B4-BE49-F238E27FC236}">
                <a16:creationId xmlns:a16="http://schemas.microsoft.com/office/drawing/2014/main" id="{AC03646A-FEE2-1965-9904-050AF2742B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02191" y="197427"/>
            <a:ext cx="9802421" cy="174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ctr">
              <a:buSzPts val="3200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ОБРАЗЦЫ ЗАДАНИЙ РЕСПУБЛИКАНСКОГО ТУРА ОЛИМПИАДЫ (9-11 КЛАССЫ)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АУДИРОВАНИЕ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400" dirty="0"/>
          </a:p>
        </p:txBody>
      </p:sp>
      <p:sp>
        <p:nvSpPr>
          <p:cNvPr id="232" name="Google Shape;232;p10">
            <a:extLst>
              <a:ext uri="{FF2B5EF4-FFF2-40B4-BE49-F238E27FC236}">
                <a16:creationId xmlns:a16="http://schemas.microsoft.com/office/drawing/2014/main" id="{546B1486-494C-3241-BEAE-6AD9D9BDC6A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27464" y="1500326"/>
            <a:ext cx="10377148" cy="489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None/>
            </a:pPr>
            <a:endParaRPr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E8DD8B3-59D7-F31A-D692-4C7D474772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9348078"/>
              </p:ext>
            </p:extLst>
          </p:nvPr>
        </p:nvGraphicFramePr>
        <p:xfrm>
          <a:off x="2785607" y="1500325"/>
          <a:ext cx="3455868" cy="48900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667198" imgH="8020037" progId="Acrobat.Document.DC">
                  <p:embed/>
                </p:oleObj>
              </mc:Choice>
              <mc:Fallback>
                <p:oleObj name="Acrobat Document" r:id="rId3" imgW="5667198" imgH="80200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85607" y="1500325"/>
                        <a:ext cx="3455868" cy="48900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2B153363-E71E-26F3-E4D3-8B1C59ED77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2230477"/>
              </p:ext>
            </p:extLst>
          </p:nvPr>
        </p:nvGraphicFramePr>
        <p:xfrm>
          <a:off x="7236113" y="1500326"/>
          <a:ext cx="3455868" cy="4890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5667198" imgH="8020037" progId="Acrobat.Document.DC">
                  <p:embed/>
                </p:oleObj>
              </mc:Choice>
              <mc:Fallback>
                <p:oleObj name="Acrobat Document" r:id="rId5" imgW="5667198" imgH="80200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236113" y="1500326"/>
                        <a:ext cx="3455868" cy="48900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883575"/>
      </p:ext>
    </p:extLst>
  </p:cSld>
  <p:clrMapOvr>
    <a:masterClrMapping/>
  </p:clrMapOvr>
  <p:transition spd="med">
    <p:push/>
  </p:transition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rgbClr val="000000"/>
      </a:dk1>
      <a:lt1>
        <a:srgbClr val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901</Words>
  <Application>Microsoft Office PowerPoint</Application>
  <PresentationFormat>Широкоэкранный</PresentationFormat>
  <Paragraphs>131</Paragraphs>
  <Slides>12</Slides>
  <Notes>12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Calibri</vt:lpstr>
      <vt:lpstr>Noto Sans Symbols</vt:lpstr>
      <vt:lpstr>Arial</vt:lpstr>
      <vt:lpstr>PT Sans</vt:lpstr>
      <vt:lpstr>Century Gothic</vt:lpstr>
      <vt:lpstr>Times New Roman</vt:lpstr>
      <vt:lpstr>Легкий дым</vt:lpstr>
      <vt:lpstr>Adobe Acrobat Document</vt:lpstr>
      <vt:lpstr>Опыт проведения олимпиад по арабскому языку в Республике Татарстан</vt:lpstr>
      <vt:lpstr>   ОБЩИЕ СВЕДЕНИЯ</vt:lpstr>
      <vt:lpstr>   СПИСОК УЧАСТНИКОВ ОЛИМПИАДЫ</vt:lpstr>
      <vt:lpstr>СТРУКТУРА ЗАДАНИЙ МУНИЦИПАЛЬНОГО ТУРА ОЛИМПИАДЫ (7-11 КЛАССЫ)</vt:lpstr>
      <vt:lpstr>ОБРАЗЦЫ ЗАДАНИЙ МУНИЦИПАЛЬНОГО ТУРА ОЛИМПИАДЫ (7-11 КЛАССЫ)</vt:lpstr>
      <vt:lpstr>СТРУКТУРА ЗАДАНИЙ РЕСПУБЛИКАНСКОГО ТУРА ОЛИМПИАДЫ (9-11 КЛАССЫ) (ПИСЬМЕННЫЙ ТУР)</vt:lpstr>
      <vt:lpstr>ОБРАЗЦЫ ЗАДАНИЙ РЕСПУБЛИКАНСКОГО ТУРА ОЛИМПИАДЫ (9-11 КЛАССЫ) (ПИСЬМЕННЫЙ ТУР)</vt:lpstr>
      <vt:lpstr>СТРУКТУРА ЗАДАНИЙ РЕСПУБЛИКАНСКОГО ТУРА ОЛИМПИАДЫ (9-11 КЛАССЫ) (АУДИРОВАНИЕ)</vt:lpstr>
      <vt:lpstr>ОБРАЗЦЫ ЗАДАНИЙ РЕСПУБЛИКАНСКОГО ТУРА ОЛИМПИАДЫ (9-11 КЛАССЫ) (АУДИРОВАНИЕ)</vt:lpstr>
      <vt:lpstr>СТРУКТУРА ЗАДАНИЙ РЕСПУБЛИКАНСКОГО ТУРА ОЛИМПИАДЫ (9-11 КЛАССЫ) (УСТНЫЙ ТУР)</vt:lpstr>
      <vt:lpstr>СТРУКТУРА ЗАДАНИЙ РЕСПУБЛИКАНСКОГО ТУРА ОЛИМПИАДЫ (9-11 КЛАССЫ) (ТЕМЫ УСТНОГО ТУРА)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Специфика преподавания арабского языка школьникам Российской Федерации</dc:title>
  <dc:creator>Алина</dc:creator>
  <cp:lastModifiedBy>zakrafis@mail.ru</cp:lastModifiedBy>
  <cp:revision>28</cp:revision>
  <dcterms:created xsi:type="dcterms:W3CDTF">2020-05-07T10:29:14Z</dcterms:created>
  <dcterms:modified xsi:type="dcterms:W3CDTF">2026-05-16T09:42:39Z</dcterms:modified>
</cp:coreProperties>
</file>