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57">
          <p15:clr>
            <a:srgbClr val="747775"/>
          </p15:clr>
        </p15:guide>
        <p15:guide id="2" orient="horz" pos="3345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01"/>
    <p:restoredTop sz="94618"/>
  </p:normalViewPr>
  <p:slideViewPr>
    <p:cSldViewPr snapToGrid="0">
      <p:cViewPr varScale="1">
        <p:scale>
          <a:sx n="76" d="100"/>
          <a:sy n="76" d="100"/>
        </p:scale>
        <p:origin x="208" y="960"/>
      </p:cViewPr>
      <p:guideLst>
        <p:guide orient="horz" pos="57"/>
        <p:guide orient="horz" pos="3345"/>
        <p:guide pos="2880"/>
      </p:guideLst>
    </p:cSldViewPr>
  </p:slideViewPr>
  <p:notesTextViewPr>
    <p:cViewPr>
      <p:scale>
        <a:sx n="1" d="1"/>
        <a:sy n="1" d="1"/>
      </p:scale>
      <p:origin x="0" y="-744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Всероссийский конкурс 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Doha Arabic Language Prize </a:t>
            </a:r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проводится с 2019-го года совместно под эгидой Катарского центра арабского языка, Посольства Катара в Российской Федерации и </a:t>
            </a:r>
            <a:r>
              <a:rPr lang="ru-RU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соответсвенно</a:t>
            </a:r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в партнерстве с 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Qatar University</a:t>
            </a:r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старейшим учебным заведением Катара.</a:t>
            </a:r>
          </a:p>
          <a:p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На мой взгляд, аналогов проекту в России и странах СНГ нет, это действительно уникальный в своем роде конкурс, главным призом которого является годовой грант на обучение в профильном языковом центре факультета 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Arts and Science</a:t>
            </a:r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Катарского Университета.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На кону – семь стипендий, покрывающих буквально все составляющие поездки, начиная с авиабилетов, </a:t>
            </a:r>
            <a:r>
              <a:rPr lang="ru-RU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отправлления</a:t>
            </a:r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из комфортной для студента точки, заканчивая</a:t>
            </a:r>
          </a:p>
          <a:p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питанием, проживанием, стипендией в размере 500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qar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и непосредственно образовательной программой. </a:t>
            </a:r>
          </a:p>
          <a:p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С 2022-го года конкурс предоставляет возможность участия не только студентам продвинутых уровней, но и более начинающих.</a:t>
            </a:r>
          </a:p>
          <a:p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Давайте подробнее разберем структуру отбора в целом.</a:t>
            </a:r>
          </a:p>
        </p:txBody>
      </p:sp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Этапов конкурса всего три. </a:t>
            </a:r>
          </a:p>
          <a:p>
            <a:b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Первый проводится онлайн на сайте Катарского центра в формате теста.</a:t>
            </a:r>
          </a:p>
          <a:p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К участию в отборочном этапе мы приглашаем:</a:t>
            </a:r>
          </a:p>
          <a:p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- граждан РФ</a:t>
            </a:r>
          </a:p>
          <a:p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- студентов вузов</a:t>
            </a:r>
          </a:p>
          <a:p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- до 27-ми лет</a:t>
            </a:r>
          </a:p>
          <a:p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- не-арабского происхождения</a:t>
            </a:r>
          </a:p>
          <a:p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Непосредственно на этапе регистрации мы предлагаем выбрать уровень – средний или продвинутый.</a:t>
            </a:r>
          </a:p>
          <a:p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К участию в среднем мы приглашаем студентов 2-3 курсов профильных программ, а в продвинутом – 4-х и 5-х, магистров и аспирантов, соответственно, проходящих по возрастному критерию.</a:t>
            </a:r>
          </a:p>
          <a:p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Почему я отдельно упомянула «профильные программы».</a:t>
            </a:r>
          </a:p>
          <a:p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В нашей практике было несколько случаев, когда студент изучал арабский в рамках факультатива или, например, в качестве второго или третьего иностранного. </a:t>
            </a:r>
            <a:r>
              <a:rPr lang="ru-RU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Соответсвенно</a:t>
            </a:r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более старшие курсы претендовали на средний уровень.</a:t>
            </a:r>
          </a:p>
          <a:p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Все подобные случаи мы всегда разбираем индивидуально, запрашиваем подтверждающие документы, смотрим на количество часов и сравниваем с нормативами </a:t>
            </a:r>
            <a:r>
              <a:rPr lang="ru-RU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непосредсвтенно</a:t>
            </a:r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профильных программ.</a:t>
            </a:r>
          </a:p>
        </p:txBody>
      </p:sp>
      <p:sp>
        <p:nvSpPr>
          <p:cNvPr id="113" name="Google Shape;11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Что же из себя представляет первый этап конкурса?</a:t>
            </a:r>
          </a:p>
          <a:p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Это онлайн тест, размещенный на официальном сайте Катарского центра арабского языка. Пройти его может абсолютно любой желающий, подходящий под </a:t>
            </a:r>
            <a:r>
              <a:rPr lang="ru-RU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вышеобозначенные</a:t>
            </a:r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критерии.</a:t>
            </a:r>
          </a:p>
          <a:p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Всего было разработано 10 вариантов по 20 вопросов в каждом. Но механизм теста запрограммирован таким образом, чтобы итоговые 200 вопросов из разных вариантов все время перемешивались между собой, каждый раз создавая уникальный вариант.</a:t>
            </a:r>
          </a:p>
          <a:p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Это сделано для того, чтобы, во-первых, материалы не утекли в сеть, а во-вторых, чтобы участник, например, проходящий тест второй или третий год подряд, не столкнулся с повторением задания.</a:t>
            </a:r>
          </a:p>
          <a:p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С момента старта у участников запускается таймер, рассчитанный ровно на полчаса.</a:t>
            </a:r>
          </a:p>
          <a:p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За эти полчаса участник должен успеть ответить на 20 вопросов разных форматов. Где-то это выбрать правильный вариант ответа из предложенных, где-то – ввести слово целиком и расставить огласовки.</a:t>
            </a:r>
          </a:p>
          <a:p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По истечении получаса неважно, успел участник ответить на все вопросы или нет, система останавливает процесс, и сохраняет ровно столько, сколько студенту удалось пройти.</a:t>
            </a:r>
          </a:p>
          <a:p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На этом этапе у нас набирается от </a:t>
            </a:r>
            <a:r>
              <a:rPr lang="ru-RU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пятиста</a:t>
            </a:r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до тысячи заявок.</a:t>
            </a:r>
          </a:p>
          <a:p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Компьютер автоматически подсчитывает набранные ребятами баллы, мы еще раз дополнительно просматриваем кандидатов на соответствие критериям и приглашаем по 30 лучших в каждом уровне на следующий этап.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2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Второй этап конкурса также проводится онлайн и представляет из себя серию интервью. Если для судейства старшего уровня мы приглашаем профессиональных экспертов-арабистов, то в среднем уровне мы решили сфокусироваться на своего рода преемственности конкурса и традиционно приглашаем в комитет жюри победителей разных лет. Победа в конкурсе и последующая </a:t>
            </a:r>
            <a:r>
              <a:rPr lang="ru-RU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стажирвока</a:t>
            </a:r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– это своего рода билет в будущее. Наши победители тесно связывают жизнь с арабским языком и работают в посольствах арабских стран, в профильных вузах и так далее, поэтому нам кажется, что в этом мини-</a:t>
            </a:r>
            <a:r>
              <a:rPr lang="ru-RU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поколенческом</a:t>
            </a:r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диалоге есть определенная прелесть.</a:t>
            </a:r>
          </a:p>
          <a:p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Модератор этапа демонстрирует участнику один из вариантов презентаций, где мы проверяем различные навыки студента. Это краткая беседа-знакомство, ответы на вопросы описание картинки и задание на грамматику.</a:t>
            </a:r>
          </a:p>
          <a:p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Год от года задания меняются и обычно мы стараемся сделать задания максимально актуальными и интересными. </a:t>
            </a:r>
          </a:p>
        </p:txBody>
      </p:sp>
      <p:sp>
        <p:nvSpPr>
          <p:cNvPr id="143" name="Google Shape;14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В задании с картинками мы обычно даем несколько на выбор и стараемся включить самые громкие </a:t>
            </a:r>
            <a:r>
              <a:rPr lang="ru-RU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инфоповоды</a:t>
            </a:r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связанные с Ближним Востоком.</a:t>
            </a:r>
          </a:p>
          <a:p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В разные годы это разные истории и сюжеты. Например, приостановившийся в </a:t>
            </a:r>
            <a:r>
              <a:rPr lang="ru-RU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ковид</a:t>
            </a:r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хадж, проведение Чемпионата мира по футболу в Катаре, участие в парижской Олимпиаде </a:t>
            </a:r>
            <a:r>
              <a:rPr lang="ru-RU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трансгендерной</a:t>
            </a:r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спортсменки из Алжира и так далее.</a:t>
            </a:r>
          </a:p>
          <a:p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Таким образом мы ориентируемся еще и на то, насколько участник в контексте региональной повестки. </a:t>
            </a:r>
          </a:p>
          <a:p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В разделе грамматики мы ориентируемся на редкие, нестандартные и заковыристые вопросы, которые помогают выявлять наиболее талантливых и эрудированных участников, чьи интересы зачастую выходят за рамки образовательных программ.</a:t>
            </a:r>
          </a:p>
          <a:p>
            <a:r>
              <a:rPr lang="ru-RU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Соответсвтенно</a:t>
            </a:r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по итогам второго этапа от 30 участников в каждом уровне остается по 15.</a:t>
            </a:r>
          </a:p>
          <a:p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Итого 30 человек мы приглашаем к участию в финале, который традиционно проходит на площадке Посольства государства Катар в России. Состав жюри традиционно включает представителей непосредственно Катарского университета, дипломатического корпуса и экспертов-арабистов, базирующихся в России.</a:t>
            </a:r>
          </a:p>
        </p:txBody>
      </p:sp>
    </p:spTree>
    <p:extLst>
      <p:ext uri="{BB962C8B-B14F-4D97-AF65-F5344CB8AC3E}">
        <p14:creationId xmlns:p14="http://schemas.microsoft.com/office/powerpoint/2010/main" val="25288081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Что из себя представляет финальный этап – каждый год большой секрет.</a:t>
            </a:r>
          </a:p>
          <a:p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В разные годы это были и </a:t>
            </a:r>
            <a:r>
              <a:rPr lang="ru-RU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мультиформатные</a:t>
            </a:r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выступления включающие, например, декламацию поэзии, отдельный грамматический тест и другие аспекты. В какой-то год это были выступления с презентациями, и устные ответы на вопросы. В какие-то годы мы ограничивались выступлениями по билетам.</a:t>
            </a:r>
          </a:p>
          <a:p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Таким образом, задача «удивить» участников – важный пункт конкурса.</a:t>
            </a:r>
          </a:p>
          <a:p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Форматы и темы конкурса мы меняем каждый год опять-таки ровно для того, чтобы избежать утечек и держать в тонусе тех, кто участвует в конкурсе несколько лет подряд.</a:t>
            </a:r>
          </a:p>
        </p:txBody>
      </p:sp>
      <p:sp>
        <p:nvSpPr>
          <p:cNvPr id="155" name="Google Shape;15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jp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8F6F2"/>
          </a:solidFill>
          <a:ln w="9525" cap="flat" cmpd="sng">
            <a:solidFill>
              <a:srgbClr val="F8F6F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chemeClr val="dk1"/>
                </a:solidFill>
              </a:rPr>
              <a:t>х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85" name="Google Shape;85;p13" title="annie-spratt-pbrQvuKJQf8-unsplash.jpg"/>
          <p:cNvPicPr preferRelativeResize="0"/>
          <p:nvPr/>
        </p:nvPicPr>
        <p:blipFill rotWithShape="1">
          <a:blip r:embed="rId3">
            <a:alphaModFix/>
          </a:blip>
          <a:srcRect t="51560"/>
          <a:stretch/>
        </p:blipFill>
        <p:spPr>
          <a:xfrm>
            <a:off x="0" y="0"/>
            <a:ext cx="9144001" cy="5534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3" title="Untitled-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08375" y="5610991"/>
            <a:ext cx="818098" cy="1157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01200" y="5842087"/>
            <a:ext cx="818100" cy="849775"/>
          </a:xfrm>
          <a:prstGeom prst="rect">
            <a:avLst/>
          </a:prstGeom>
          <a:solidFill>
            <a:srgbClr val="F8F6F2"/>
          </a:solidFill>
          <a:ln w="9525" cap="flat" cmpd="sng">
            <a:solidFill>
              <a:srgbClr val="F8F6F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8" name="Google Shape;88;p13" title="qalc_logo_horizontal_крас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94400" y="6230153"/>
            <a:ext cx="1624949" cy="461700"/>
          </a:xfrm>
          <a:prstGeom prst="rect">
            <a:avLst/>
          </a:prstGeom>
          <a:solidFill>
            <a:srgbClr val="F8F6F2"/>
          </a:solidFill>
          <a:ln w="9525" cap="flat" cmpd="sng">
            <a:solidFill>
              <a:srgbClr val="F8F6F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9" name="Google Shape;89;p13" title="Безымянный-у1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0" y="0"/>
            <a:ext cx="9144003" cy="5534801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3"/>
          <p:cNvSpPr txBox="1"/>
          <p:nvPr/>
        </p:nvSpPr>
        <p:spPr>
          <a:xfrm>
            <a:off x="1062900" y="1741400"/>
            <a:ext cx="7429590" cy="18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-RU" sz="6000" b="1" dirty="0">
                <a:solidFill>
                  <a:schemeClr val="lt1"/>
                </a:solidFill>
                <a:latin typeface="Mabry Pro" panose="020D0503040002040303" pitchFamily="34" charset="0"/>
              </a:rPr>
              <a:t>DOHA ARABIC LANGUAGE PRIZE</a:t>
            </a:r>
            <a:endParaRPr sz="6000" b="1" dirty="0">
              <a:solidFill>
                <a:schemeClr val="lt1"/>
              </a:solidFill>
              <a:latin typeface="Mabry Pro" panose="020D0503040002040303" pitchFamily="34" charset="0"/>
              <a:sym typeface="Arial"/>
            </a:endParaRPr>
          </a:p>
        </p:txBody>
      </p:sp>
      <p:sp>
        <p:nvSpPr>
          <p:cNvPr id="91" name="Google Shape;91;p13"/>
          <p:cNvSpPr txBox="1"/>
          <p:nvPr/>
        </p:nvSpPr>
        <p:spPr>
          <a:xfrm>
            <a:off x="1107548" y="3623300"/>
            <a:ext cx="4636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lt1"/>
                </a:solidFill>
                <a:latin typeface="Mabry Pro" panose="020D0503040002040303" pitchFamily="34" charset="0"/>
              </a:rPr>
              <a:t>Всероссийский конкурс арабского языка</a:t>
            </a:r>
            <a:endParaRPr dirty="0">
              <a:solidFill>
                <a:schemeClr val="lt1"/>
              </a:solidFill>
              <a:latin typeface="Mabry Pro" panose="020D0503040002040303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4" title="neom-cZkdauWij50-unsplash.jpg"/>
          <p:cNvPicPr preferRelativeResize="0"/>
          <p:nvPr/>
        </p:nvPicPr>
        <p:blipFill rotWithShape="1">
          <a:blip r:embed="rId3">
            <a:alphaModFix/>
          </a:blip>
          <a:srcRect t="21544"/>
          <a:stretch/>
        </p:blipFill>
        <p:spPr>
          <a:xfrm>
            <a:off x="0" y="1"/>
            <a:ext cx="9143999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4" title="Безымянный-у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4"/>
          <p:cNvSpPr txBox="1"/>
          <p:nvPr/>
        </p:nvSpPr>
        <p:spPr>
          <a:xfrm>
            <a:off x="1107550" y="699625"/>
            <a:ext cx="65121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-RU" sz="4000" b="1" dirty="0">
                <a:solidFill>
                  <a:schemeClr val="lt1"/>
                </a:solidFill>
                <a:latin typeface="Mabry Pro" panose="020D0503040002040303" pitchFamily="34" charset="0"/>
              </a:rPr>
              <a:t>7 ГОДОВЫХ ГРАНТОВ:</a:t>
            </a:r>
            <a:endParaRPr sz="4000" b="1" dirty="0">
              <a:solidFill>
                <a:schemeClr val="lt1"/>
              </a:solidFill>
              <a:latin typeface="Mabry Pro" panose="020D0503040002040303" pitchFamily="34" charset="0"/>
            </a:endParaRPr>
          </a:p>
        </p:txBody>
      </p:sp>
      <p:pic>
        <p:nvPicPr>
          <p:cNvPr id="99" name="Google Shape;99;p14" descr="Самолет со сплошной заливкой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5650" y="2232825"/>
            <a:ext cx="708000" cy="70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4"/>
          <p:cNvSpPr txBox="1"/>
          <p:nvPr/>
        </p:nvSpPr>
        <p:spPr>
          <a:xfrm>
            <a:off x="1107549" y="3166100"/>
            <a:ext cx="1184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Mabry Pro" panose="020D0503040002040303" pitchFamily="34" charset="0"/>
              </a:rPr>
              <a:t>перелет</a:t>
            </a:r>
            <a:endParaRPr>
              <a:solidFill>
                <a:schemeClr val="lt1"/>
              </a:solidFill>
              <a:latin typeface="Mabry Pro" panose="020D0503040002040303" pitchFamily="34" charset="0"/>
            </a:endParaRPr>
          </a:p>
        </p:txBody>
      </p:sp>
      <p:sp>
        <p:nvSpPr>
          <p:cNvPr id="101" name="Google Shape;101;p14"/>
          <p:cNvSpPr txBox="1"/>
          <p:nvPr/>
        </p:nvSpPr>
        <p:spPr>
          <a:xfrm>
            <a:off x="3566488" y="3166100"/>
            <a:ext cx="1645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Mabry Pro" panose="020D0503040002040303" pitchFamily="34" charset="0"/>
              </a:rPr>
              <a:t>проживание</a:t>
            </a:r>
            <a:endParaRPr>
              <a:solidFill>
                <a:schemeClr val="lt1"/>
              </a:solidFill>
              <a:latin typeface="Mabry Pro" panose="020D0503040002040303" pitchFamily="34" charset="0"/>
            </a:endParaRPr>
          </a:p>
        </p:txBody>
      </p:sp>
      <p:sp>
        <p:nvSpPr>
          <p:cNvPr id="102" name="Google Shape;102;p14"/>
          <p:cNvSpPr txBox="1"/>
          <p:nvPr/>
        </p:nvSpPr>
        <p:spPr>
          <a:xfrm>
            <a:off x="6258225" y="3166100"/>
            <a:ext cx="1645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Mabry Pro" panose="020D0503040002040303" pitchFamily="34" charset="0"/>
              </a:rPr>
              <a:t>питание</a:t>
            </a:r>
            <a:endParaRPr>
              <a:solidFill>
                <a:schemeClr val="lt1"/>
              </a:solidFill>
              <a:latin typeface="Mabry Pro" panose="020D0503040002040303" pitchFamily="34" charset="0"/>
            </a:endParaRPr>
          </a:p>
        </p:txBody>
      </p:sp>
      <p:sp>
        <p:nvSpPr>
          <p:cNvPr id="103" name="Google Shape;103;p14"/>
          <p:cNvSpPr txBox="1"/>
          <p:nvPr/>
        </p:nvSpPr>
        <p:spPr>
          <a:xfrm>
            <a:off x="1107549" y="5115750"/>
            <a:ext cx="1184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Mabry Pro" panose="020D0503040002040303" pitchFamily="34" charset="0"/>
              </a:rPr>
              <a:t>обучение</a:t>
            </a:r>
            <a:endParaRPr>
              <a:solidFill>
                <a:schemeClr val="lt1"/>
              </a:solidFill>
              <a:latin typeface="Mabry Pro" panose="020D0503040002040303" pitchFamily="34" charset="0"/>
            </a:endParaRPr>
          </a:p>
        </p:txBody>
      </p:sp>
      <p:sp>
        <p:nvSpPr>
          <p:cNvPr id="104" name="Google Shape;104;p14"/>
          <p:cNvSpPr txBox="1"/>
          <p:nvPr/>
        </p:nvSpPr>
        <p:spPr>
          <a:xfrm>
            <a:off x="3566488" y="5115750"/>
            <a:ext cx="16458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ru-RU" sz="1800">
                <a:solidFill>
                  <a:schemeClr val="lt1"/>
                </a:solidFill>
                <a:latin typeface="Mabry Pro" panose="020D0503040002040303" pitchFamily="34" charset="0"/>
              </a:rPr>
              <a:t>культурная программа</a:t>
            </a:r>
            <a:endParaRPr>
              <a:solidFill>
                <a:schemeClr val="lt1"/>
              </a:solidFill>
              <a:latin typeface="Mabry Pro" panose="020D0503040002040303" pitchFamily="34" charset="0"/>
            </a:endParaRPr>
          </a:p>
        </p:txBody>
      </p:sp>
      <p:sp>
        <p:nvSpPr>
          <p:cNvPr id="105" name="Google Shape;105;p14"/>
          <p:cNvSpPr txBox="1"/>
          <p:nvPr/>
        </p:nvSpPr>
        <p:spPr>
          <a:xfrm>
            <a:off x="6258225" y="5115750"/>
            <a:ext cx="22857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</a:rPr>
              <a:t>ежемесячная стипендия </a:t>
            </a:r>
            <a:endParaRPr sz="180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ru-RU" sz="1800">
                <a:solidFill>
                  <a:schemeClr val="lt1"/>
                </a:solidFill>
              </a:rPr>
              <a:t>500 QAR</a:t>
            </a:r>
            <a:endParaRPr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</a:endParaRPr>
          </a:p>
        </p:txBody>
      </p:sp>
      <p:pic>
        <p:nvPicPr>
          <p:cNvPr id="106" name="Google Shape;106;p14" title="money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58225" y="4365375"/>
            <a:ext cx="708000" cy="70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4" title="arch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566500" y="4336825"/>
            <a:ext cx="708000" cy="70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4" title="graduate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191850" y="4407750"/>
            <a:ext cx="708000" cy="70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4" title="cutlery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388325" y="2411750"/>
            <a:ext cx="461700" cy="46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4" title="home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704050" y="2411750"/>
            <a:ext cx="461700" cy="46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15" title="jan-kahanek-g3O5ZtRk2E4-unsplash.jpg"/>
          <p:cNvPicPr preferRelativeResize="0"/>
          <p:nvPr/>
        </p:nvPicPr>
        <p:blipFill rotWithShape="1">
          <a:blip r:embed="rId3">
            <a:alphaModFix/>
          </a:blip>
          <a:srcRect l="4041" r="7923"/>
          <a:stretch/>
        </p:blipFill>
        <p:spPr>
          <a:xfrm>
            <a:off x="0" y="-32400"/>
            <a:ext cx="9143997" cy="6922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5" title="Безымянный-у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3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5" descr="Монитор со сплошной заливкой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91302" y="2159229"/>
            <a:ext cx="1307050" cy="1307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5" descr="Центр обработки вызовов со сплошной заливкой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918475" y="2219487"/>
            <a:ext cx="1246788" cy="1246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387448" y="2130476"/>
            <a:ext cx="1307050" cy="136456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5"/>
          <p:cNvSpPr txBox="1"/>
          <p:nvPr/>
        </p:nvSpPr>
        <p:spPr>
          <a:xfrm>
            <a:off x="1107550" y="699625"/>
            <a:ext cx="7019180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-RU" sz="4000" b="1" dirty="0">
                <a:solidFill>
                  <a:schemeClr val="lt1"/>
                </a:solidFill>
                <a:latin typeface="Mabry Pro" panose="020D0503040002040303" pitchFamily="34" charset="0"/>
              </a:rPr>
              <a:t>СТРУКТУРА КОНКУРСА</a:t>
            </a:r>
            <a:endParaRPr sz="4000" b="1" dirty="0">
              <a:solidFill>
                <a:schemeClr val="lt1"/>
              </a:solidFill>
              <a:latin typeface="Mabry Pro" panose="020D0503040002040303" pitchFamily="34" charset="0"/>
            </a:endParaRPr>
          </a:p>
        </p:txBody>
      </p:sp>
      <p:sp>
        <p:nvSpPr>
          <p:cNvPr id="121" name="Google Shape;121;p15"/>
          <p:cNvSpPr txBox="1"/>
          <p:nvPr/>
        </p:nvSpPr>
        <p:spPr>
          <a:xfrm>
            <a:off x="1195900" y="5101050"/>
            <a:ext cx="18750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Mabry Pro" panose="020D0503040002040303" pitchFamily="34" charset="0"/>
              </a:rPr>
              <a:t>онлайн-</a:t>
            </a:r>
            <a:endParaRPr sz="1800">
              <a:solidFill>
                <a:schemeClr val="lt1"/>
              </a:solidFill>
              <a:latin typeface="Mabry Pro" panose="020D0503040002040303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Mabry Pro" panose="020D0503040002040303" pitchFamily="34" charset="0"/>
              </a:rPr>
              <a:t>тестирование на сайте studyarabic.ru</a:t>
            </a:r>
            <a:endParaRPr sz="1800">
              <a:solidFill>
                <a:schemeClr val="lt1"/>
              </a:solidFill>
              <a:latin typeface="Mabry Pro" panose="020D0503040002040303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5"/>
          <p:cNvSpPr txBox="1"/>
          <p:nvPr/>
        </p:nvSpPr>
        <p:spPr>
          <a:xfrm>
            <a:off x="1107550" y="4217875"/>
            <a:ext cx="20517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-RU" sz="4000" b="1">
                <a:solidFill>
                  <a:schemeClr val="lt1"/>
                </a:solidFill>
                <a:latin typeface="Mabry Pro" panose="020D0503040002040303" pitchFamily="34" charset="0"/>
              </a:rPr>
              <a:t>1 этап</a:t>
            </a:r>
            <a:endParaRPr sz="4000" b="1">
              <a:solidFill>
                <a:schemeClr val="lt1"/>
              </a:solidFill>
              <a:latin typeface="Mabry Pro" panose="020D0503040002040303" pitchFamily="34" charset="0"/>
            </a:endParaRPr>
          </a:p>
        </p:txBody>
      </p:sp>
      <p:sp>
        <p:nvSpPr>
          <p:cNvPr id="123" name="Google Shape;123;p15"/>
          <p:cNvSpPr txBox="1"/>
          <p:nvPr/>
        </p:nvSpPr>
        <p:spPr>
          <a:xfrm>
            <a:off x="3747500" y="4217875"/>
            <a:ext cx="20517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-RU" sz="4000" b="1">
                <a:solidFill>
                  <a:schemeClr val="lt1"/>
                </a:solidFill>
                <a:latin typeface="Mabry Pro" panose="020D0503040002040303" pitchFamily="34" charset="0"/>
              </a:rPr>
              <a:t>2 этап</a:t>
            </a:r>
            <a:endParaRPr sz="4000" b="1">
              <a:solidFill>
                <a:schemeClr val="lt1"/>
              </a:solidFill>
              <a:latin typeface="Mabry Pro" panose="020D0503040002040303" pitchFamily="34" charset="0"/>
            </a:endParaRPr>
          </a:p>
        </p:txBody>
      </p:sp>
      <p:sp>
        <p:nvSpPr>
          <p:cNvPr id="124" name="Google Shape;124;p15"/>
          <p:cNvSpPr txBox="1"/>
          <p:nvPr/>
        </p:nvSpPr>
        <p:spPr>
          <a:xfrm>
            <a:off x="6387450" y="4254438"/>
            <a:ext cx="20517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-RU" sz="4000" b="1">
                <a:solidFill>
                  <a:schemeClr val="lt1"/>
                </a:solidFill>
                <a:latin typeface="Mabry Pro" panose="020D0503040002040303" pitchFamily="34" charset="0"/>
              </a:rPr>
              <a:t>3 этап</a:t>
            </a:r>
            <a:endParaRPr sz="4000" b="1">
              <a:solidFill>
                <a:schemeClr val="lt1"/>
              </a:solidFill>
              <a:latin typeface="Mabry Pro" panose="020D0503040002040303" pitchFamily="34" charset="0"/>
            </a:endParaRPr>
          </a:p>
        </p:txBody>
      </p:sp>
      <p:sp>
        <p:nvSpPr>
          <p:cNvPr id="125" name="Google Shape;125;p15"/>
          <p:cNvSpPr txBox="1"/>
          <p:nvPr/>
        </p:nvSpPr>
        <p:spPr>
          <a:xfrm>
            <a:off x="3918475" y="5101050"/>
            <a:ext cx="20517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Mabry Pro" panose="020D0503040002040303" pitchFamily="34" charset="0"/>
              </a:rPr>
              <a:t>онлайн-</a:t>
            </a:r>
            <a:endParaRPr sz="1800">
              <a:solidFill>
                <a:schemeClr val="lt1"/>
              </a:solidFill>
              <a:latin typeface="Mabry Pro" panose="020D0503040002040303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Mabry Pro" panose="020D0503040002040303" pitchFamily="34" charset="0"/>
              </a:rPr>
              <a:t>интервью </a:t>
            </a:r>
            <a:endParaRPr sz="1800">
              <a:solidFill>
                <a:schemeClr val="lt1"/>
              </a:solidFill>
              <a:latin typeface="Mabry Pro" panose="020D0503040002040303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Mabry Pro" panose="020D0503040002040303" pitchFamily="34" charset="0"/>
              </a:rPr>
              <a:t>с жюри</a:t>
            </a:r>
            <a:endParaRPr sz="1800">
              <a:solidFill>
                <a:schemeClr val="lt1"/>
              </a:solidFill>
              <a:latin typeface="Mabry Pro" panose="020D0503040002040303" pitchFamily="34" charset="0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Mabry Pro" panose="020D0503040002040303" pitchFamily="34" charset="0"/>
            </a:endParaRPr>
          </a:p>
        </p:txBody>
      </p:sp>
      <p:sp>
        <p:nvSpPr>
          <p:cNvPr id="126" name="Google Shape;126;p15"/>
          <p:cNvSpPr txBox="1"/>
          <p:nvPr/>
        </p:nvSpPr>
        <p:spPr>
          <a:xfrm>
            <a:off x="6475800" y="5101050"/>
            <a:ext cx="18750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Mabry Pro" panose="020D0503040002040303" pitchFamily="34" charset="0"/>
              </a:rPr>
              <a:t>финал </a:t>
            </a:r>
            <a:endParaRPr sz="1800">
              <a:solidFill>
                <a:schemeClr val="lt1"/>
              </a:solidFill>
              <a:latin typeface="Mabry Pro" panose="020D0503040002040303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Mabry Pro" panose="020D0503040002040303" pitchFamily="34" charset="0"/>
              </a:rPr>
              <a:t>в Посольстве Катара</a:t>
            </a:r>
            <a:endParaRPr sz="1800">
              <a:solidFill>
                <a:schemeClr val="lt1"/>
              </a:solidFill>
              <a:latin typeface="Mabry Pro" panose="020D0503040002040303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16" title="kari-shea-1SAnrIxw5OY-unsplash.jpg"/>
          <p:cNvPicPr preferRelativeResize="0"/>
          <p:nvPr/>
        </p:nvPicPr>
        <p:blipFill rotWithShape="1">
          <a:blip r:embed="rId3">
            <a:alphaModFix/>
          </a:blip>
          <a:srcRect r="11135"/>
          <a:stretch/>
        </p:blipFill>
        <p:spPr>
          <a:xfrm>
            <a:off x="-1" y="0"/>
            <a:ext cx="9144003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02288" y="1969212"/>
            <a:ext cx="3447897" cy="2224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6" title="Безымянный-у1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0"/>
            <a:ext cx="9144003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6" title="Безымянный-у1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0"/>
            <a:ext cx="914400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6"/>
          <p:cNvSpPr txBox="1"/>
          <p:nvPr/>
        </p:nvSpPr>
        <p:spPr>
          <a:xfrm>
            <a:off x="1107550" y="699625"/>
            <a:ext cx="65121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-RU" sz="4000" b="1">
                <a:solidFill>
                  <a:schemeClr val="lt1"/>
                </a:solidFill>
                <a:latin typeface="Mabry Pro" panose="020D0503040002040303" pitchFamily="34" charset="0"/>
              </a:rPr>
              <a:t>ПЕРВЫЙ ЭТАП</a:t>
            </a:r>
            <a:endParaRPr sz="4000" b="1">
              <a:solidFill>
                <a:schemeClr val="lt1"/>
              </a:solidFill>
              <a:latin typeface="Mabry Pro" panose="020D0503040002040303" pitchFamily="34" charset="0"/>
            </a:endParaRPr>
          </a:p>
        </p:txBody>
      </p:sp>
      <p:sp>
        <p:nvSpPr>
          <p:cNvPr id="136" name="Google Shape;136;p16"/>
          <p:cNvSpPr txBox="1"/>
          <p:nvPr/>
        </p:nvSpPr>
        <p:spPr>
          <a:xfrm>
            <a:off x="1107550" y="5125033"/>
            <a:ext cx="18750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Mabry Pro" panose="020D0503040002040303" pitchFamily="34" charset="0"/>
              </a:rPr>
              <a:t>вопросов </a:t>
            </a:r>
            <a:endParaRPr sz="1800">
              <a:solidFill>
                <a:schemeClr val="lt1"/>
              </a:solidFill>
              <a:latin typeface="Mabry Pro" panose="020D0503040002040303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ru-RU" sz="1800">
                <a:solidFill>
                  <a:schemeClr val="lt1"/>
                </a:solidFill>
                <a:latin typeface="Mabry Pro" panose="020D0503040002040303" pitchFamily="34" charset="0"/>
              </a:rPr>
              <a:t>за 30 минут</a:t>
            </a:r>
            <a:endParaRPr sz="1800">
              <a:solidFill>
                <a:schemeClr val="lt1"/>
              </a:solidFill>
              <a:latin typeface="Mabry Pro" panose="020D0503040002040303" pitchFamily="34" charset="0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Mabry Pro" panose="020D0503040002040303" pitchFamily="34" charset="0"/>
            </a:endParaRPr>
          </a:p>
        </p:txBody>
      </p:sp>
      <p:sp>
        <p:nvSpPr>
          <p:cNvPr id="137" name="Google Shape;137;p16"/>
          <p:cNvSpPr txBox="1"/>
          <p:nvPr/>
        </p:nvSpPr>
        <p:spPr>
          <a:xfrm>
            <a:off x="1107550" y="4340833"/>
            <a:ext cx="20517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4000" b="1">
                <a:solidFill>
                  <a:schemeClr val="lt1"/>
                </a:solidFill>
                <a:latin typeface="Mabry Pro" panose="020D0503040002040303" pitchFamily="34" charset="0"/>
              </a:rPr>
              <a:t>20</a:t>
            </a:r>
            <a:endParaRPr sz="4000" b="1">
              <a:solidFill>
                <a:schemeClr val="lt1"/>
              </a:solidFill>
              <a:latin typeface="Mabry Pro" panose="020D0503040002040303" pitchFamily="34" charset="0"/>
            </a:endParaRPr>
          </a:p>
        </p:txBody>
      </p:sp>
      <p:sp>
        <p:nvSpPr>
          <p:cNvPr id="138" name="Google Shape;138;p16"/>
          <p:cNvSpPr txBox="1"/>
          <p:nvPr/>
        </p:nvSpPr>
        <p:spPr>
          <a:xfrm>
            <a:off x="3426100" y="5125033"/>
            <a:ext cx="18750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 err="1">
                <a:solidFill>
                  <a:schemeClr val="lt1"/>
                </a:solidFill>
                <a:latin typeface="Mabry Pro" panose="020D0503040002040303" pitchFamily="34" charset="0"/>
              </a:rPr>
              <a:t>укникальные</a:t>
            </a:r>
            <a:r>
              <a:rPr lang="ru-RU" sz="1800" dirty="0">
                <a:solidFill>
                  <a:schemeClr val="lt1"/>
                </a:solidFill>
                <a:latin typeface="Mabry Pro" panose="020D0503040002040303" pitchFamily="34" charset="0"/>
              </a:rPr>
              <a:t> варианты теста</a:t>
            </a:r>
            <a:endParaRPr sz="1800" dirty="0">
              <a:solidFill>
                <a:schemeClr val="lt1"/>
              </a:solidFill>
              <a:latin typeface="Mabry Pro" panose="020D0503040002040303" pitchFamily="34" charset="0"/>
            </a:endParaRPr>
          </a:p>
        </p:txBody>
      </p:sp>
      <p:sp>
        <p:nvSpPr>
          <p:cNvPr id="139" name="Google Shape;139;p16"/>
          <p:cNvSpPr txBox="1"/>
          <p:nvPr/>
        </p:nvSpPr>
        <p:spPr>
          <a:xfrm>
            <a:off x="5859600" y="5125033"/>
            <a:ext cx="18750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Mabry Pro" panose="020D0503040002040303" pitchFamily="34" charset="0"/>
              </a:rPr>
              <a:t>заявок ежегодно</a:t>
            </a:r>
            <a:endParaRPr sz="1800">
              <a:solidFill>
                <a:schemeClr val="lt1"/>
              </a:solidFill>
              <a:latin typeface="Mabry Pro" panose="020D0503040002040303" pitchFamily="34" charset="0"/>
            </a:endParaRPr>
          </a:p>
        </p:txBody>
      </p:sp>
      <p:sp>
        <p:nvSpPr>
          <p:cNvPr id="140" name="Google Shape;140;p16"/>
          <p:cNvSpPr txBox="1"/>
          <p:nvPr/>
        </p:nvSpPr>
        <p:spPr>
          <a:xfrm>
            <a:off x="5859600" y="4340833"/>
            <a:ext cx="32844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4000" b="1">
                <a:solidFill>
                  <a:schemeClr val="lt1"/>
                </a:solidFill>
                <a:latin typeface="Mabry Pro" panose="020D0503040002040303" pitchFamily="34" charset="0"/>
              </a:rPr>
              <a:t>600–1000</a:t>
            </a:r>
            <a:endParaRPr sz="4000" b="1">
              <a:solidFill>
                <a:schemeClr val="lt1"/>
              </a:solidFill>
              <a:latin typeface="Mabry Pro" panose="020D0503040002040303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17" title="kenny-rsMfEFFrgqc-unsplash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17" title="Безымянный-у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3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17" title="Безымянный-у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7"/>
          <p:cNvSpPr txBox="1"/>
          <p:nvPr/>
        </p:nvSpPr>
        <p:spPr>
          <a:xfrm>
            <a:off x="1107550" y="699625"/>
            <a:ext cx="65121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-RU" sz="4000" b="1">
                <a:solidFill>
                  <a:schemeClr val="lt1"/>
                </a:solidFill>
                <a:latin typeface="Mabry Pro" panose="020D0503040002040303" pitchFamily="34" charset="0"/>
              </a:rPr>
              <a:t>ВТОРОЙ ЭТАП</a:t>
            </a:r>
            <a:endParaRPr sz="4000" b="1">
              <a:solidFill>
                <a:schemeClr val="lt1"/>
              </a:solidFill>
              <a:latin typeface="Mabry Pro" panose="020D0503040002040303" pitchFamily="34" charset="0"/>
            </a:endParaRPr>
          </a:p>
        </p:txBody>
      </p:sp>
      <p:sp>
        <p:nvSpPr>
          <p:cNvPr id="149" name="Google Shape;149;p17"/>
          <p:cNvSpPr txBox="1"/>
          <p:nvPr/>
        </p:nvSpPr>
        <p:spPr>
          <a:xfrm>
            <a:off x="1095584" y="5110075"/>
            <a:ext cx="20697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Mabry Pro" panose="020D0503040002040303" pitchFamily="34" charset="0"/>
              </a:rPr>
              <a:t>онлайн-интервью с экспертами </a:t>
            </a:r>
            <a:endParaRPr sz="1800">
              <a:solidFill>
                <a:schemeClr val="lt1"/>
              </a:solidFill>
              <a:latin typeface="Mabry Pro" panose="020D0503040002040303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Mabry Pro" panose="020D0503040002040303" pitchFamily="34" charset="0"/>
              </a:rPr>
              <a:t>и победителями прошлых лет</a:t>
            </a:r>
            <a:endParaRPr sz="1800">
              <a:solidFill>
                <a:schemeClr val="lt1"/>
              </a:solidFill>
              <a:latin typeface="Mabry Pro" panose="020D0503040002040303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7"/>
          <p:cNvSpPr txBox="1"/>
          <p:nvPr/>
        </p:nvSpPr>
        <p:spPr>
          <a:xfrm>
            <a:off x="3431350" y="5116775"/>
            <a:ext cx="24282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Mabry Pro" panose="020D0503040002040303" pitchFamily="34" charset="0"/>
              </a:rPr>
              <a:t>беседа, грамматика, описание картинки</a:t>
            </a:r>
            <a:endParaRPr sz="1800">
              <a:solidFill>
                <a:schemeClr val="lt1"/>
              </a:solidFill>
              <a:latin typeface="Mabry Pro" panose="020D0503040002040303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17"/>
          <p:cNvSpPr txBox="1"/>
          <p:nvPr/>
        </p:nvSpPr>
        <p:spPr>
          <a:xfrm>
            <a:off x="6034600" y="5116775"/>
            <a:ext cx="25185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lt1"/>
                </a:solidFill>
                <a:latin typeface="Mabry Pro" panose="020D0503040002040303" pitchFamily="34" charset="0"/>
              </a:rPr>
              <a:t>участников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lt1"/>
                </a:solidFill>
                <a:latin typeface="Mabry Pro" panose="020D0503040002040303" pitchFamily="34" charset="0"/>
              </a:rPr>
              <a:t>на каждом уровне</a:t>
            </a:r>
            <a:endParaRPr sz="1800" dirty="0">
              <a:solidFill>
                <a:schemeClr val="lt1"/>
              </a:solidFill>
              <a:latin typeface="Mabry Pro" panose="020D0503040002040303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17"/>
          <p:cNvSpPr txBox="1"/>
          <p:nvPr/>
        </p:nvSpPr>
        <p:spPr>
          <a:xfrm>
            <a:off x="6029884" y="4311950"/>
            <a:ext cx="26934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-RU" sz="4000" b="1">
                <a:solidFill>
                  <a:schemeClr val="lt1"/>
                </a:solidFill>
                <a:latin typeface="Mabry Pro" panose="020D0503040002040303" pitchFamily="34" charset="0"/>
              </a:rPr>
              <a:t>30</a:t>
            </a:r>
            <a:endParaRPr sz="4000" b="1">
              <a:solidFill>
                <a:schemeClr val="lt1"/>
              </a:solidFill>
              <a:latin typeface="Mabry Pro" panose="020D0503040002040303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365D82F-12ED-A144-BF47-617E06F790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44826"/>
            <a:ext cx="9144000" cy="5168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107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18" title="monk-333-B2p_SSCTNVc-unsplash (1)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45" y="0"/>
            <a:ext cx="913210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18" title="Безымянный-у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3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18" title="Безымянный-у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18"/>
          <p:cNvSpPr txBox="1"/>
          <p:nvPr/>
        </p:nvSpPr>
        <p:spPr>
          <a:xfrm>
            <a:off x="1107550" y="699625"/>
            <a:ext cx="65121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-RU" sz="4000" b="1">
                <a:solidFill>
                  <a:schemeClr val="lt1"/>
                </a:solidFill>
                <a:latin typeface="Mabry Pro" panose="020D0503040002040303" pitchFamily="34" charset="0"/>
              </a:rPr>
              <a:t>ТРЕТИЙ ЭТАП</a:t>
            </a:r>
            <a:endParaRPr sz="4000" b="1">
              <a:solidFill>
                <a:schemeClr val="lt1"/>
              </a:solidFill>
              <a:latin typeface="Mabry Pro" panose="020D0503040002040303" pitchFamily="34" charset="0"/>
            </a:endParaRPr>
          </a:p>
        </p:txBody>
      </p:sp>
      <p:sp>
        <p:nvSpPr>
          <p:cNvPr id="161" name="Google Shape;161;p18"/>
          <p:cNvSpPr txBox="1"/>
          <p:nvPr/>
        </p:nvSpPr>
        <p:spPr>
          <a:xfrm>
            <a:off x="1095584" y="5110075"/>
            <a:ext cx="20697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lt1"/>
                </a:solidFill>
                <a:latin typeface="Mabry Pro" panose="020D0503040002040303" pitchFamily="34" charset="0"/>
              </a:rPr>
              <a:t>участников </a:t>
            </a:r>
            <a:endParaRPr sz="1800" dirty="0">
              <a:solidFill>
                <a:schemeClr val="lt1"/>
              </a:solidFill>
              <a:latin typeface="Mabry Pro" panose="020D0503040002040303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lt1"/>
                </a:solidFill>
                <a:latin typeface="Mabry Pro" panose="020D0503040002040303" pitchFamily="34" charset="0"/>
              </a:rPr>
              <a:t>на каждом </a:t>
            </a:r>
            <a:endParaRPr sz="1800" dirty="0">
              <a:solidFill>
                <a:schemeClr val="lt1"/>
              </a:solidFill>
              <a:latin typeface="Mabry Pro" panose="020D0503040002040303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lt1"/>
                </a:solidFill>
                <a:latin typeface="Mabry Pro" panose="020D0503040002040303" pitchFamily="34" charset="0"/>
              </a:rPr>
              <a:t>уровне</a:t>
            </a:r>
            <a:endParaRPr sz="1800" dirty="0">
              <a:solidFill>
                <a:schemeClr val="lt1"/>
              </a:solidFill>
              <a:latin typeface="Mabry Pro" panose="020D0503040002040303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18"/>
          <p:cNvSpPr txBox="1"/>
          <p:nvPr/>
        </p:nvSpPr>
        <p:spPr>
          <a:xfrm>
            <a:off x="3431350" y="5116775"/>
            <a:ext cx="24282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lt1"/>
                </a:solidFill>
                <a:latin typeface="Mabry Pro" panose="020D0503040002040303" pitchFamily="34" charset="0"/>
              </a:rPr>
              <a:t>эксперты </a:t>
            </a:r>
            <a:r>
              <a:rPr lang="ru-RU" sz="1800" dirty="0" err="1">
                <a:solidFill>
                  <a:schemeClr val="lt1"/>
                </a:solidFill>
                <a:latin typeface="Mabry Pro" panose="020D0503040002040303" pitchFamily="34" charset="0"/>
              </a:rPr>
              <a:t>Qatar</a:t>
            </a:r>
            <a:r>
              <a:rPr lang="ru-RU" sz="1800" dirty="0">
                <a:solidFill>
                  <a:schemeClr val="lt1"/>
                </a:solidFill>
                <a:latin typeface="Mabry Pro" panose="020D0503040002040303" pitchFamily="34" charset="0"/>
              </a:rPr>
              <a:t> </a:t>
            </a:r>
            <a:r>
              <a:rPr lang="ru-RU" sz="1800" dirty="0" err="1">
                <a:solidFill>
                  <a:schemeClr val="lt1"/>
                </a:solidFill>
                <a:latin typeface="Mabry Pro" panose="020D0503040002040303" pitchFamily="34" charset="0"/>
              </a:rPr>
              <a:t>University</a:t>
            </a:r>
            <a:r>
              <a:rPr lang="ru-RU" sz="1800" dirty="0">
                <a:solidFill>
                  <a:schemeClr val="lt1"/>
                </a:solidFill>
                <a:latin typeface="Mabry Pro" panose="020D0503040002040303" pitchFamily="34" charset="0"/>
              </a:rPr>
              <a:t>, дипломатический корпус, российские арабисты</a:t>
            </a:r>
            <a:endParaRPr sz="1800" dirty="0">
              <a:solidFill>
                <a:schemeClr val="lt1"/>
              </a:solidFill>
              <a:latin typeface="Mabry Pro" panose="020D0503040002040303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18"/>
          <p:cNvSpPr txBox="1"/>
          <p:nvPr/>
        </p:nvSpPr>
        <p:spPr>
          <a:xfrm>
            <a:off x="6034600" y="5116775"/>
            <a:ext cx="251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Mabry Pro" panose="020D0503040002040303" pitchFamily="34" charset="0"/>
              </a:rPr>
              <a:t>победителей</a:t>
            </a:r>
            <a:endParaRPr sz="1800">
              <a:solidFill>
                <a:schemeClr val="lt1"/>
              </a:solidFill>
              <a:latin typeface="Mabry Pro" panose="020D0503040002040303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18"/>
          <p:cNvSpPr txBox="1"/>
          <p:nvPr/>
        </p:nvSpPr>
        <p:spPr>
          <a:xfrm>
            <a:off x="1107550" y="4189625"/>
            <a:ext cx="20517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-RU" sz="4000" b="1">
                <a:solidFill>
                  <a:schemeClr val="lt1"/>
                </a:solidFill>
                <a:latin typeface="Mabry Pro" panose="020D0503040002040303" pitchFamily="34" charset="0"/>
              </a:rPr>
              <a:t>15</a:t>
            </a:r>
            <a:endParaRPr sz="4000" b="1">
              <a:solidFill>
                <a:schemeClr val="lt1"/>
              </a:solidFill>
              <a:latin typeface="Mabry Pro" panose="020D0503040002040303" pitchFamily="34" charset="0"/>
            </a:endParaRPr>
          </a:p>
        </p:txBody>
      </p:sp>
      <p:sp>
        <p:nvSpPr>
          <p:cNvPr id="165" name="Google Shape;165;p18"/>
          <p:cNvSpPr txBox="1"/>
          <p:nvPr/>
        </p:nvSpPr>
        <p:spPr>
          <a:xfrm>
            <a:off x="6029884" y="4311950"/>
            <a:ext cx="26934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-RU" sz="4000" b="1">
                <a:solidFill>
                  <a:schemeClr val="lt1"/>
                </a:solidFill>
                <a:latin typeface="Mabry Pro" panose="020D0503040002040303" pitchFamily="34" charset="0"/>
              </a:rPr>
              <a:t>7</a:t>
            </a:r>
            <a:endParaRPr sz="4000" b="1">
              <a:solidFill>
                <a:schemeClr val="lt1"/>
              </a:solidFill>
              <a:latin typeface="Mabry Pro" panose="020D0503040002040303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1012</Words>
  <Application>Microsoft Macintosh PowerPoint</Application>
  <PresentationFormat>Экран (4:3)</PresentationFormat>
  <Paragraphs>86</Paragraphs>
  <Slides>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Aptos</vt:lpstr>
      <vt:lpstr>Arial</vt:lpstr>
      <vt:lpstr>Calibri</vt:lpstr>
      <vt:lpstr>Mabry Pro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Янбекова Динара Маратовна</cp:lastModifiedBy>
  <cp:revision>1</cp:revision>
  <dcterms:modified xsi:type="dcterms:W3CDTF">2026-05-24T20:34:28Z</dcterms:modified>
</cp:coreProperties>
</file>