
<file path=[Content_Types].xml><?xml version="1.0" encoding="utf-8"?>
<Types xmlns="http://schemas.openxmlformats.org/package/2006/content-types">
  <Default Extension="gif" ContentType="image/gif"/>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58" r:id="rId5"/>
    <p:sldId id="259" r:id="rId6"/>
    <p:sldId id="260" r:id="rId7"/>
    <p:sldId id="261" r:id="rId8"/>
    <p:sldId id="262" r:id="rId9"/>
    <p:sldId id="267"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3019"/>
  </p:normalViewPr>
  <p:slideViewPr>
    <p:cSldViewPr snapToGrid="0">
      <p:cViewPr varScale="1">
        <p:scale>
          <a:sx n="83" d="100"/>
          <a:sy n="83" d="100"/>
        </p:scale>
        <p:origin x="2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6CDEF-904E-8C48-9A76-37008EBC0E86}" type="datetimeFigureOut">
              <a:rPr lang="en-RU" smtClean="0"/>
              <a:t>04/04/2020</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F5C50-A7EB-2849-84DE-0D3D64F67556}" type="slidenum">
              <a:rPr lang="en-RU" smtClean="0"/>
              <a:t>‹#›</a:t>
            </a:fld>
            <a:endParaRPr lang="en-RU"/>
          </a:p>
        </p:txBody>
      </p:sp>
    </p:spTree>
    <p:extLst>
      <p:ext uri="{BB962C8B-B14F-4D97-AF65-F5344CB8AC3E}">
        <p14:creationId xmlns:p14="http://schemas.microsoft.com/office/powerpoint/2010/main" val="171424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415607708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346350111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344383373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330977514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328119787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B8AD4C0-7E41-4EB4-A42B-0722E3FCA9EB}"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108045201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B8AD4C0-7E41-4EB4-A42B-0722E3FCA9EB}" type="datetimeFigureOut">
              <a:rPr lang="ru-RU" smtClean="0"/>
              <a:t>03.04.2020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141617552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B8AD4C0-7E41-4EB4-A42B-0722E3FCA9EB}" type="datetimeFigureOut">
              <a:rPr lang="ru-RU" smtClean="0"/>
              <a:t>03.04.2020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185013312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8AD4C0-7E41-4EB4-A42B-0722E3FCA9EB}" type="datetimeFigureOut">
              <a:rPr lang="ru-RU" smtClean="0"/>
              <a:t>03.04.2020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423521145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B8AD4C0-7E41-4EB4-A42B-0722E3FCA9EB}"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126610763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B8AD4C0-7E41-4EB4-A42B-0722E3FCA9EB}"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272332-50F3-4B1B-B57F-8381B5578D57}" type="slidenum">
              <a:rPr lang="ru-RU" smtClean="0"/>
              <a:t>‹#›</a:t>
            </a:fld>
            <a:endParaRPr lang="ru-RU"/>
          </a:p>
        </p:txBody>
      </p:sp>
    </p:spTree>
    <p:extLst>
      <p:ext uri="{BB962C8B-B14F-4D97-AF65-F5344CB8AC3E}">
        <p14:creationId xmlns:p14="http://schemas.microsoft.com/office/powerpoint/2010/main" val="288738669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AD4C0-7E41-4EB4-A42B-0722E3FCA9EB}" type="datetimeFigureOut">
              <a:rPr lang="ru-RU" smtClean="0"/>
              <a:t>03.04.2020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72332-50F3-4B1B-B57F-8381B5578D57}" type="slidenum">
              <a:rPr lang="ru-RU" smtClean="0"/>
              <a:t>‹#›</a:t>
            </a:fld>
            <a:endParaRPr lang="ru-RU"/>
          </a:p>
        </p:txBody>
      </p:sp>
    </p:spTree>
    <p:extLst>
      <p:ext uri="{BB962C8B-B14F-4D97-AF65-F5344CB8AC3E}">
        <p14:creationId xmlns:p14="http://schemas.microsoft.com/office/powerpoint/2010/main" val="3321615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32006" y="998795"/>
            <a:ext cx="8727988" cy="2387600"/>
          </a:xfrm>
        </p:spPr>
        <p:txBody>
          <a:bodyPr>
            <a:normAutofit fontScale="90000"/>
          </a:bodyPr>
          <a:lstStyle/>
          <a:p>
            <a:r>
              <a:rPr lang="ru-RU" dirty="0"/>
              <a:t>«Благоухающий сад  новостей из разных стран» </a:t>
            </a:r>
            <a:br>
              <a:rPr lang="ru-RU" dirty="0"/>
            </a:br>
            <a:r>
              <a:rPr lang="ru-RU" dirty="0"/>
              <a:t>аль-</a:t>
            </a:r>
            <a:r>
              <a:rPr lang="ru-RU" dirty="0" err="1"/>
              <a:t>Химьяри</a:t>
            </a:r>
            <a:endParaRPr lang="ru-RU" dirty="0"/>
          </a:p>
        </p:txBody>
      </p:sp>
      <p:sp>
        <p:nvSpPr>
          <p:cNvPr id="3" name="Подзаголовок 2"/>
          <p:cNvSpPr>
            <a:spLocks noGrp="1"/>
          </p:cNvSpPr>
          <p:nvPr>
            <p:ph type="subTitle" idx="1"/>
          </p:nvPr>
        </p:nvSpPr>
        <p:spPr/>
        <p:txBody>
          <a:bodyPr/>
          <a:lstStyle/>
          <a:p>
            <a:r>
              <a:rPr lang="ru-RU" dirty="0"/>
              <a:t>Перевод стр. 157 – 158</a:t>
            </a:r>
          </a:p>
          <a:p>
            <a:r>
              <a:rPr lang="ru-RU" dirty="0"/>
              <a:t>Выполнила: </a:t>
            </a:r>
            <a:r>
              <a:rPr lang="ru-RU" dirty="0" err="1"/>
              <a:t>Шарипова</a:t>
            </a:r>
            <a:r>
              <a:rPr lang="ru-RU" dirty="0"/>
              <a:t> Э.И. </a:t>
            </a:r>
          </a:p>
        </p:txBody>
      </p:sp>
    </p:spTree>
    <p:extLst>
      <p:ext uri="{BB962C8B-B14F-4D97-AF65-F5344CB8AC3E}">
        <p14:creationId xmlns:p14="http://schemas.microsoft.com/office/powerpoint/2010/main" val="322482931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96945" y="908822"/>
            <a:ext cx="3499022" cy="45719"/>
          </a:xfrm>
        </p:spPr>
        <p:txBody>
          <a:bodyPr>
            <a:normAutofit fontScale="90000"/>
          </a:bodyPr>
          <a:lstStyle/>
          <a:p>
            <a:r>
              <a:rPr lang="ar-SA" dirty="0" err="1">
                <a:solidFill>
                  <a:srgbClr val="00B050"/>
                </a:solidFill>
              </a:rPr>
              <a:t>جخندة</a:t>
            </a:r>
            <a:r>
              <a:rPr lang="en-US" dirty="0">
                <a:solidFill>
                  <a:srgbClr val="00B050"/>
                </a:solidFill>
              </a:rPr>
              <a:t> &lt;</a:t>
            </a:r>
            <a:r>
              <a:rPr lang="ru-RU" dirty="0">
                <a:solidFill>
                  <a:srgbClr val="00B050"/>
                </a:solidFill>
              </a:rPr>
              <a:t>–</a:t>
            </a:r>
            <a:r>
              <a:rPr lang="en-US" dirty="0">
                <a:solidFill>
                  <a:srgbClr val="00B050"/>
                </a:solidFill>
              </a:rPr>
              <a:t> </a:t>
            </a:r>
            <a:r>
              <a:rPr lang="ar-SA" dirty="0">
                <a:solidFill>
                  <a:srgbClr val="00B050"/>
                </a:solidFill>
              </a:rPr>
              <a:t> </a:t>
            </a:r>
            <a:r>
              <a:rPr lang="ar-SA" dirty="0" err="1">
                <a:solidFill>
                  <a:srgbClr val="00B050"/>
                </a:solidFill>
              </a:rPr>
              <a:t>خجندة</a:t>
            </a:r>
            <a:r>
              <a:rPr lang="en-US" dirty="0">
                <a:solidFill>
                  <a:srgbClr val="00B050"/>
                </a:solidFill>
              </a:rPr>
              <a:t> </a:t>
            </a:r>
            <a:br>
              <a:rPr lang="ru-RU" dirty="0">
                <a:solidFill>
                  <a:srgbClr val="00B050"/>
                </a:solidFill>
              </a:rPr>
            </a:br>
            <a:br>
              <a:rPr lang="ru-RU" dirty="0">
                <a:solidFill>
                  <a:srgbClr val="00B050"/>
                </a:solidFill>
              </a:rPr>
            </a:br>
            <a:endParaRPr lang="ru-RU" dirty="0">
              <a:solidFill>
                <a:srgbClr val="00B050"/>
              </a:solidFill>
            </a:endParaRPr>
          </a:p>
        </p:txBody>
      </p:sp>
      <p:sp>
        <p:nvSpPr>
          <p:cNvPr id="3" name="Объект 2"/>
          <p:cNvSpPr>
            <a:spLocks noGrp="1"/>
          </p:cNvSpPr>
          <p:nvPr>
            <p:ph idx="1"/>
          </p:nvPr>
        </p:nvSpPr>
        <p:spPr>
          <a:xfrm>
            <a:off x="98855" y="936606"/>
            <a:ext cx="4559642" cy="5903459"/>
          </a:xfrm>
        </p:spPr>
        <p:txBody>
          <a:bodyPr>
            <a:normAutofit lnSpcReduction="10000"/>
          </a:bodyPr>
          <a:lstStyle/>
          <a:p>
            <a:r>
              <a:rPr lang="ar-SA" dirty="0"/>
              <a:t>من مدن فرغانة وعلى نهر يأتي من الجنوب، وهي متاخمة لفرغانة وهي في غربي نهر الشاش، وطولها أكثر من عرضها، وهي </a:t>
            </a:r>
            <a:r>
              <a:rPr lang="ar-SA" dirty="0" err="1"/>
              <a:t>منضافة</a:t>
            </a:r>
            <a:r>
              <a:rPr lang="ar-SA" dirty="0"/>
              <a:t> إلى فرغانة إلا أنها منفردة عن الأعمال، </a:t>
            </a:r>
            <a:r>
              <a:rPr lang="ar-SA" dirty="0" err="1"/>
              <a:t>وقهندز</a:t>
            </a:r>
            <a:r>
              <a:rPr lang="ar-SA" dirty="0"/>
              <a:t> </a:t>
            </a:r>
            <a:r>
              <a:rPr lang="ar-SA" dirty="0" err="1"/>
              <a:t>جخندة</a:t>
            </a:r>
            <a:r>
              <a:rPr lang="ar-SA" dirty="0"/>
              <a:t> وجامعها في المدينة، وهي حسنة المنصب كثيرة المتنزهات طيبة الفواكه وبها رمان، وفي أهلها جمال ظاهر ومروءة بواطن وزروعها لا تقوم بأهلها فهي تمار من فرغانة واشرو سنة وتنحدر إليهم السفن من نهر الشاش، وهو نهر عظيم تجتمع فيه أنهار من حدود بلاد الترك والإسلام، ووراء </a:t>
            </a:r>
            <a:r>
              <a:rPr lang="ar-SA" dirty="0" err="1"/>
              <a:t>جخندة</a:t>
            </a:r>
            <a:r>
              <a:rPr lang="ar-SA" dirty="0"/>
              <a:t> مما يلي الشمال جبل شاهق مطل عليها يسمى </a:t>
            </a:r>
            <a:r>
              <a:rPr lang="ar-SA" dirty="0" err="1"/>
              <a:t>شاوعر</a:t>
            </a:r>
            <a:endParaRPr lang="ru-RU" dirty="0"/>
          </a:p>
        </p:txBody>
      </p:sp>
      <p:sp>
        <p:nvSpPr>
          <p:cNvPr id="5" name="Объект 2"/>
          <p:cNvSpPr txBox="1">
            <a:spLocks/>
          </p:cNvSpPr>
          <p:nvPr/>
        </p:nvSpPr>
        <p:spPr>
          <a:xfrm>
            <a:off x="4658496" y="954540"/>
            <a:ext cx="7352271" cy="56068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b="1" dirty="0">
                <a:latin typeface="+mj-lt"/>
              </a:rPr>
              <a:t>Худжанд</a:t>
            </a:r>
            <a:r>
              <a:rPr lang="ru-RU" dirty="0">
                <a:latin typeface="+mj-lt"/>
              </a:rPr>
              <a:t> (Худжанда) -</a:t>
            </a:r>
          </a:p>
          <a:p>
            <a:pPr marL="0" indent="0">
              <a:buNone/>
            </a:pPr>
            <a:r>
              <a:rPr lang="ru-RU" dirty="0">
                <a:latin typeface="+mj-lt"/>
              </a:rPr>
              <a:t>один из городов Ферганской долины, расположенный на реке, протекающей с юга. Граничит с Ферганой, городом, расположенным на западе реки Сырдарья (т.е. на территории Таджикистана). Длина этого города больше, чем его ширина. Он прилегает к Фергане, но не связан с работой (такой как в Фергане).</a:t>
            </a:r>
          </a:p>
          <a:p>
            <a:pPr marL="0" indent="0">
              <a:buNone/>
            </a:pPr>
            <a:r>
              <a:rPr lang="ru-RU" dirty="0" err="1">
                <a:latin typeface="+mj-lt"/>
              </a:rPr>
              <a:t>Гехандс</a:t>
            </a:r>
            <a:r>
              <a:rPr lang="ru-RU" dirty="0">
                <a:latin typeface="+mj-lt"/>
              </a:rPr>
              <a:t> и Худжанд имеют мечеть в городе. Помимо этого, из прекрасных вещей в городе: множество замечательных фруктовых парков, в которых растут гранаты. </a:t>
            </a:r>
          </a:p>
        </p:txBody>
      </p:sp>
    </p:spTree>
    <p:extLst>
      <p:ext uri="{BB962C8B-B14F-4D97-AF65-F5344CB8AC3E}">
        <p14:creationId xmlns:p14="http://schemas.microsoft.com/office/powerpoint/2010/main" val="236799423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FAB4-8CEE-2E4E-933F-151E70230232}"/>
              </a:ext>
            </a:extLst>
          </p:cNvPr>
          <p:cNvSpPr>
            <a:spLocks noGrp="1"/>
          </p:cNvSpPr>
          <p:nvPr>
            <p:ph type="title"/>
          </p:nvPr>
        </p:nvSpPr>
        <p:spPr/>
        <p:txBody>
          <a:bodyPr/>
          <a:lstStyle/>
          <a:p>
            <a:r>
              <a:rPr lang="ru-RU" b="1" dirty="0"/>
              <a:t>Худжанд</a:t>
            </a:r>
            <a:endParaRPr lang="en-RU" b="1" dirty="0"/>
          </a:p>
        </p:txBody>
      </p:sp>
      <p:sp>
        <p:nvSpPr>
          <p:cNvPr id="3" name="Content Placeholder 2">
            <a:extLst>
              <a:ext uri="{FF2B5EF4-FFF2-40B4-BE49-F238E27FC236}">
                <a16:creationId xmlns:a16="http://schemas.microsoft.com/office/drawing/2014/main" id="{BF622AAE-0C43-A34D-BCF0-D2C5D1B42E31}"/>
              </a:ext>
            </a:extLst>
          </p:cNvPr>
          <p:cNvSpPr>
            <a:spLocks noGrp="1"/>
          </p:cNvSpPr>
          <p:nvPr>
            <p:ph idx="1"/>
          </p:nvPr>
        </p:nvSpPr>
        <p:spPr/>
        <p:txBody>
          <a:bodyPr/>
          <a:lstStyle/>
          <a:p>
            <a:pPr marL="0" indent="0">
              <a:buNone/>
            </a:pPr>
            <a:r>
              <a:rPr lang="ru-RU" dirty="0"/>
              <a:t>Жители города наделены такими качествами, как мужество, доблесть, великодушие и благородство. Они не занимаются земледелием: когда корабли проплывают по Сырдарье мимо Ферганы, продавцы фиников продают им различные товары.</a:t>
            </a:r>
          </a:p>
          <a:p>
            <a:pPr marL="0" indent="0">
              <a:buNone/>
            </a:pPr>
            <a:r>
              <a:rPr lang="ru-RU" dirty="0"/>
              <a:t>Сырдарья – великая река, в которую втекают другие мелкие реки, протекающие по границам тюркских и мусульманских земель. </a:t>
            </a:r>
          </a:p>
          <a:p>
            <a:pPr marL="0" indent="0">
              <a:buNone/>
            </a:pPr>
            <a:r>
              <a:rPr lang="ru-RU" dirty="0"/>
              <a:t>За Худжандом ниже следует высокая северная гора – </a:t>
            </a:r>
            <a:r>
              <a:rPr lang="ru-RU" dirty="0" err="1"/>
              <a:t>Шавар</a:t>
            </a:r>
            <a:r>
              <a:rPr lang="ru-RU" dirty="0"/>
              <a:t> (ныне - в Афганистане).</a:t>
            </a:r>
          </a:p>
          <a:p>
            <a:endParaRPr lang="en-RU" dirty="0"/>
          </a:p>
        </p:txBody>
      </p:sp>
    </p:spTree>
    <p:extLst>
      <p:ext uri="{BB962C8B-B14F-4D97-AF65-F5344CB8AC3E}">
        <p14:creationId xmlns:p14="http://schemas.microsoft.com/office/powerpoint/2010/main" val="52329666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6252519" cy="6858000"/>
          </a:xfrm>
        </p:spPr>
        <p:txBody>
          <a:bodyPr/>
          <a:lstStyle/>
          <a:p>
            <a:pPr marL="0" indent="0">
              <a:buNone/>
            </a:pPr>
            <a:r>
              <a:rPr lang="ar-SA" dirty="0">
                <a:solidFill>
                  <a:schemeClr val="accent2"/>
                </a:solidFill>
              </a:rPr>
              <a:t>من مدن فرغانة وعلى نهر يأتي من الجنوب</a:t>
            </a:r>
            <a:endParaRPr lang="ru-RU" dirty="0">
              <a:solidFill>
                <a:schemeClr val="accent2"/>
              </a:solidFill>
            </a:endParaRPr>
          </a:p>
          <a:p>
            <a:pPr marL="0" indent="0">
              <a:buNone/>
            </a:pPr>
            <a:r>
              <a:rPr lang="ar-SA" dirty="0">
                <a:solidFill>
                  <a:srgbClr val="00B050"/>
                </a:solidFill>
              </a:rPr>
              <a:t>وهي متاخمة لفرغانة وهي في غربي نهر الشاش</a:t>
            </a:r>
            <a:r>
              <a:rPr lang="ru-RU" dirty="0">
                <a:solidFill>
                  <a:srgbClr val="00B050"/>
                </a:solidFill>
              </a:rPr>
              <a:t> </a:t>
            </a:r>
          </a:p>
          <a:p>
            <a:pPr marL="0" indent="0">
              <a:buNone/>
            </a:pPr>
            <a:r>
              <a:rPr lang="ar-SA" dirty="0">
                <a:solidFill>
                  <a:schemeClr val="accent1">
                    <a:lumMod val="75000"/>
                  </a:schemeClr>
                </a:solidFill>
              </a:rPr>
              <a:t>وطولها أكثر من عرضها</a:t>
            </a:r>
            <a:endParaRPr lang="ru-RU" dirty="0">
              <a:solidFill>
                <a:schemeClr val="accent1">
                  <a:lumMod val="75000"/>
                </a:schemeClr>
              </a:solidFill>
            </a:endParaRPr>
          </a:p>
          <a:p>
            <a:pPr marL="0" indent="0">
              <a:buNone/>
            </a:pPr>
            <a:r>
              <a:rPr lang="ar-SA" dirty="0">
                <a:solidFill>
                  <a:srgbClr val="00B0F0"/>
                </a:solidFill>
              </a:rPr>
              <a:t>وهي </a:t>
            </a:r>
            <a:r>
              <a:rPr lang="ar-SA" dirty="0" err="1">
                <a:solidFill>
                  <a:srgbClr val="00B0F0"/>
                </a:solidFill>
              </a:rPr>
              <a:t>منضافة</a:t>
            </a:r>
            <a:r>
              <a:rPr lang="ar-SA" dirty="0">
                <a:solidFill>
                  <a:srgbClr val="00B0F0"/>
                </a:solidFill>
              </a:rPr>
              <a:t> إلى فرغانة إلا أنها منفردة عن الأعمال</a:t>
            </a:r>
            <a:endParaRPr lang="ru-RU" dirty="0">
              <a:solidFill>
                <a:srgbClr val="00B0F0"/>
              </a:solidFill>
            </a:endParaRPr>
          </a:p>
          <a:p>
            <a:pPr marL="0" indent="0">
              <a:buNone/>
            </a:pPr>
            <a:r>
              <a:rPr lang="ar-SA" dirty="0" err="1">
                <a:solidFill>
                  <a:srgbClr val="FF0000"/>
                </a:solidFill>
              </a:rPr>
              <a:t>وقهندز</a:t>
            </a:r>
            <a:r>
              <a:rPr lang="ar-SA" dirty="0">
                <a:solidFill>
                  <a:srgbClr val="FF0000"/>
                </a:solidFill>
              </a:rPr>
              <a:t> </a:t>
            </a:r>
            <a:r>
              <a:rPr lang="ar-SA" dirty="0" err="1">
                <a:solidFill>
                  <a:srgbClr val="FF0000"/>
                </a:solidFill>
              </a:rPr>
              <a:t>جخندة</a:t>
            </a:r>
            <a:r>
              <a:rPr lang="ar-SA" dirty="0">
                <a:solidFill>
                  <a:srgbClr val="FF0000"/>
                </a:solidFill>
              </a:rPr>
              <a:t> وجامعها في المدينة</a:t>
            </a:r>
            <a:endParaRPr lang="ru-RU" dirty="0">
              <a:solidFill>
                <a:srgbClr val="FF0000"/>
              </a:solidFill>
            </a:endParaRPr>
          </a:p>
          <a:p>
            <a:pPr marL="0" indent="0">
              <a:buNone/>
            </a:pPr>
            <a:r>
              <a:rPr lang="ar-SA" dirty="0">
                <a:solidFill>
                  <a:srgbClr val="FF33CC"/>
                </a:solidFill>
              </a:rPr>
              <a:t>وهي حسنة المنصب كثيرة المتنزهات طيبة الفواكه وبها رمان </a:t>
            </a:r>
            <a:endParaRPr lang="ru-RU" dirty="0">
              <a:solidFill>
                <a:srgbClr val="FF33CC"/>
              </a:solidFill>
            </a:endParaRPr>
          </a:p>
          <a:p>
            <a:pPr marL="0" indent="0">
              <a:buNone/>
            </a:pPr>
            <a:r>
              <a:rPr lang="ar-SA" dirty="0">
                <a:solidFill>
                  <a:schemeClr val="accent4">
                    <a:lumMod val="75000"/>
                  </a:schemeClr>
                </a:solidFill>
              </a:rPr>
              <a:t>وفي أهلها جمال ظاهر ومروءة بواطن</a:t>
            </a:r>
            <a:endParaRPr lang="ru-RU" dirty="0">
              <a:solidFill>
                <a:schemeClr val="accent4">
                  <a:lumMod val="75000"/>
                </a:schemeClr>
              </a:solidFill>
            </a:endParaRPr>
          </a:p>
          <a:p>
            <a:pPr marL="0" indent="0">
              <a:buNone/>
            </a:pPr>
            <a:r>
              <a:rPr lang="ar-SA" dirty="0">
                <a:solidFill>
                  <a:srgbClr val="7030A0"/>
                </a:solidFill>
              </a:rPr>
              <a:t>وزروعها لا تقوم بأهلها فهي تمار من فرغانة واشرو سنة وتنحدر إليهم السفن من نهر الشاش</a:t>
            </a:r>
            <a:endParaRPr lang="ru-RU" dirty="0">
              <a:solidFill>
                <a:schemeClr val="accent2">
                  <a:lumMod val="50000"/>
                </a:schemeClr>
              </a:solidFill>
            </a:endParaRPr>
          </a:p>
          <a:p>
            <a:pPr marL="0" indent="0">
              <a:buNone/>
            </a:pPr>
            <a:r>
              <a:rPr lang="ar-SA" dirty="0">
                <a:solidFill>
                  <a:schemeClr val="accent2">
                    <a:lumMod val="50000"/>
                  </a:schemeClr>
                </a:solidFill>
              </a:rPr>
              <a:t>وهو نهر عظيم تجتمع فيه أنهار من حدود بلاد الترك والإسلام</a:t>
            </a:r>
            <a:endParaRPr lang="ru-RU" dirty="0">
              <a:solidFill>
                <a:schemeClr val="accent2">
                  <a:lumMod val="50000"/>
                </a:schemeClr>
              </a:solidFill>
            </a:endParaRPr>
          </a:p>
          <a:p>
            <a:pPr marL="0" indent="0">
              <a:buNone/>
            </a:pPr>
            <a:r>
              <a:rPr lang="ar-SA" dirty="0"/>
              <a:t>ووراء </a:t>
            </a:r>
            <a:r>
              <a:rPr lang="ar-SA" dirty="0" err="1"/>
              <a:t>جخندة</a:t>
            </a:r>
            <a:r>
              <a:rPr lang="ar-SA" dirty="0"/>
              <a:t> مما يلي الشمال جبل شاهق مطل عليها يسمى </a:t>
            </a:r>
            <a:r>
              <a:rPr lang="ar-SA" dirty="0" err="1"/>
              <a:t>شاوعر</a:t>
            </a:r>
            <a:endParaRPr lang="ru-RU" dirty="0"/>
          </a:p>
          <a:p>
            <a:pPr marL="0" indent="0">
              <a:buNone/>
            </a:pPr>
            <a:endParaRPr lang="ru-RU" dirty="0"/>
          </a:p>
        </p:txBody>
      </p:sp>
      <p:sp>
        <p:nvSpPr>
          <p:cNvPr id="4" name="Объект 2"/>
          <p:cNvSpPr txBox="1">
            <a:spLocks/>
          </p:cNvSpPr>
          <p:nvPr/>
        </p:nvSpPr>
        <p:spPr>
          <a:xfrm>
            <a:off x="6415216" y="-12357"/>
            <a:ext cx="5776784" cy="67220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1800" dirty="0">
                <a:solidFill>
                  <a:schemeClr val="accent2"/>
                </a:solidFill>
                <a:latin typeface="+mj-lt"/>
              </a:rPr>
              <a:t>Один из городов Ферганской долины, расположенный на реке, протекающей с юга.</a:t>
            </a:r>
          </a:p>
          <a:p>
            <a:pPr marL="0" indent="0">
              <a:buNone/>
            </a:pPr>
            <a:r>
              <a:rPr lang="ru-RU" sz="1800" dirty="0">
                <a:solidFill>
                  <a:srgbClr val="00B050"/>
                </a:solidFill>
              </a:rPr>
              <a:t>Граничит с Ферганой, городом, расположенным на западе реки Сырдарья (т.е. на территории Таджикистана).</a:t>
            </a:r>
            <a:endParaRPr lang="ru-RU" sz="1800" dirty="0">
              <a:solidFill>
                <a:schemeClr val="accent1">
                  <a:lumMod val="75000"/>
                </a:schemeClr>
              </a:solidFill>
            </a:endParaRPr>
          </a:p>
          <a:p>
            <a:pPr marL="0" indent="0">
              <a:buNone/>
            </a:pPr>
            <a:r>
              <a:rPr lang="ru-RU" sz="1800" dirty="0">
                <a:solidFill>
                  <a:schemeClr val="accent1">
                    <a:lumMod val="75000"/>
                  </a:schemeClr>
                </a:solidFill>
              </a:rPr>
              <a:t>Длина этого города больше, чем его ширина.</a:t>
            </a:r>
          </a:p>
          <a:p>
            <a:pPr marL="0" indent="0">
              <a:buNone/>
            </a:pPr>
            <a:r>
              <a:rPr lang="ru-RU" sz="1800" dirty="0">
                <a:solidFill>
                  <a:srgbClr val="00B0F0"/>
                </a:solidFill>
              </a:rPr>
              <a:t>Он прилегает к Фергане, но не связан с работой (такой как в Фергане).</a:t>
            </a:r>
            <a:endParaRPr lang="ru-RU" sz="1800" dirty="0">
              <a:solidFill>
                <a:srgbClr val="FF0000"/>
              </a:solidFill>
            </a:endParaRPr>
          </a:p>
          <a:p>
            <a:pPr marL="0" indent="0">
              <a:buNone/>
            </a:pPr>
            <a:r>
              <a:rPr lang="ru-RU" sz="1800" dirty="0" err="1">
                <a:solidFill>
                  <a:srgbClr val="FF0000"/>
                </a:solidFill>
              </a:rPr>
              <a:t>Гехандс</a:t>
            </a:r>
            <a:r>
              <a:rPr lang="ru-RU" sz="1800" dirty="0">
                <a:solidFill>
                  <a:srgbClr val="FF0000"/>
                </a:solidFill>
              </a:rPr>
              <a:t> и Худжанд имеют мечеть в городе.</a:t>
            </a:r>
            <a:endParaRPr lang="ru-RU" sz="1800" dirty="0">
              <a:solidFill>
                <a:srgbClr val="FF33CC"/>
              </a:solidFill>
            </a:endParaRPr>
          </a:p>
          <a:p>
            <a:pPr marL="0" indent="0">
              <a:buNone/>
            </a:pPr>
            <a:r>
              <a:rPr lang="ru-RU" sz="1800" dirty="0">
                <a:solidFill>
                  <a:srgbClr val="FF33CC"/>
                </a:solidFill>
              </a:rPr>
              <a:t>Помимо этого, из прекрасных вещей в городе: множество замечательных фруктовых парков, в которых растут гранаты. </a:t>
            </a:r>
            <a:endParaRPr lang="ru-RU" sz="1800" dirty="0">
              <a:solidFill>
                <a:schemeClr val="accent4">
                  <a:lumMod val="75000"/>
                </a:schemeClr>
              </a:solidFill>
            </a:endParaRPr>
          </a:p>
          <a:p>
            <a:pPr marL="0" indent="0">
              <a:buNone/>
            </a:pPr>
            <a:r>
              <a:rPr lang="ru-RU" sz="1800" dirty="0">
                <a:solidFill>
                  <a:schemeClr val="accent4">
                    <a:lumMod val="75000"/>
                  </a:schemeClr>
                </a:solidFill>
              </a:rPr>
              <a:t>Жители города наделены такими качествами как мужество, доблесть, великодушие и благородство.</a:t>
            </a:r>
          </a:p>
          <a:p>
            <a:pPr marL="0" indent="0">
              <a:buNone/>
            </a:pPr>
            <a:r>
              <a:rPr lang="ru-RU" sz="1800" dirty="0">
                <a:solidFill>
                  <a:srgbClr val="7030A0"/>
                </a:solidFill>
              </a:rPr>
              <a:t>Они не занимаются земледелием: когда корабли проплывают по Сырдарье мимо Ферганы, продавцы фиников продают им различные товары.</a:t>
            </a:r>
          </a:p>
          <a:p>
            <a:pPr marL="0" indent="0">
              <a:buNone/>
            </a:pPr>
            <a:r>
              <a:rPr lang="ru-RU" sz="1800" dirty="0">
                <a:solidFill>
                  <a:schemeClr val="accent2">
                    <a:lumMod val="50000"/>
                  </a:schemeClr>
                </a:solidFill>
              </a:rPr>
              <a:t>Сырдарья – великая река, в которую втекают другие мелкие реки, протекающие по границам тюркских и мусульманских земель. </a:t>
            </a:r>
          </a:p>
          <a:p>
            <a:pPr marL="0" indent="0">
              <a:buNone/>
            </a:pPr>
            <a:r>
              <a:rPr lang="ru-RU" sz="1800" dirty="0"/>
              <a:t>За Худжандом ниже следует высокая северная гора – </a:t>
            </a:r>
            <a:r>
              <a:rPr lang="ru-RU" sz="1800" dirty="0" err="1"/>
              <a:t>Шавар</a:t>
            </a:r>
            <a:r>
              <a:rPr lang="ru-RU" sz="1800" dirty="0"/>
              <a:t> (ныне - в Афганистане).</a:t>
            </a:r>
          </a:p>
          <a:p>
            <a:pPr marL="0" indent="0">
              <a:buNone/>
            </a:pPr>
            <a:endParaRPr lang="ru-RU" sz="1800" dirty="0">
              <a:latin typeface="+mj-lt"/>
            </a:endParaRPr>
          </a:p>
        </p:txBody>
      </p:sp>
    </p:spTree>
    <p:extLst>
      <p:ext uri="{BB962C8B-B14F-4D97-AF65-F5344CB8AC3E}">
        <p14:creationId xmlns:p14="http://schemas.microsoft.com/office/powerpoint/2010/main" val="310102519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9857" y="0"/>
            <a:ext cx="6452286" cy="986353"/>
          </a:xfrm>
        </p:spPr>
        <p:txBody>
          <a:bodyPr/>
          <a:lstStyle/>
          <a:p>
            <a:r>
              <a:rPr lang="ru-RU" dirty="0"/>
              <a:t>Географическая привязка</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627" y="1248033"/>
            <a:ext cx="11281719" cy="5276336"/>
          </a:xfrm>
          <a:prstGeom prst="rect">
            <a:avLst/>
          </a:prstGeom>
        </p:spPr>
      </p:pic>
      <p:cxnSp>
        <p:nvCxnSpPr>
          <p:cNvPr id="13" name="Соединительная линия уступом 12"/>
          <p:cNvCxnSpPr/>
          <p:nvPr/>
        </p:nvCxnSpPr>
        <p:spPr>
          <a:xfrm flipV="1">
            <a:off x="5511114" y="3608174"/>
            <a:ext cx="1692875" cy="420129"/>
          </a:xfrm>
          <a:prstGeom prst="bentConnector3">
            <a:avLst>
              <a:gd name="adj1" fmla="val 50000"/>
            </a:avLst>
          </a:prstGeom>
          <a:ln w="76200">
            <a:solidFill>
              <a:srgbClr val="FF0000"/>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62275419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2995"/>
            <a:ext cx="11763633" cy="6462583"/>
          </a:xfrm>
        </p:spPr>
      </p:pic>
      <p:sp>
        <p:nvSpPr>
          <p:cNvPr id="5" name="Правая фигурная скобка 4"/>
          <p:cNvSpPr/>
          <p:nvPr/>
        </p:nvSpPr>
        <p:spPr>
          <a:xfrm>
            <a:off x="9712411" y="1791730"/>
            <a:ext cx="593124" cy="172994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Правая фигурная скобка 5"/>
          <p:cNvSpPr/>
          <p:nvPr/>
        </p:nvSpPr>
        <p:spPr>
          <a:xfrm flipH="1">
            <a:off x="4242486" y="1791730"/>
            <a:ext cx="613719" cy="172994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210967641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80288" y="-92075"/>
            <a:ext cx="3249312" cy="1325563"/>
          </a:xfrm>
        </p:spPr>
        <p:txBody>
          <a:bodyPr>
            <a:normAutofit/>
          </a:bodyPr>
          <a:lstStyle/>
          <a:p>
            <a:r>
              <a:rPr lang="ar-SA" dirty="0" err="1">
                <a:solidFill>
                  <a:srgbClr val="00B050"/>
                </a:solidFill>
              </a:rPr>
              <a:t>جرباتن</a:t>
            </a:r>
            <a:r>
              <a:rPr lang="ru-RU" dirty="0">
                <a:solidFill>
                  <a:srgbClr val="00B050"/>
                </a:solidFill>
              </a:rPr>
              <a:t> - </a:t>
            </a:r>
            <a:r>
              <a:rPr lang="ru-RU" dirty="0" err="1">
                <a:solidFill>
                  <a:srgbClr val="00B050"/>
                </a:solidFill>
              </a:rPr>
              <a:t>Джурбатн</a:t>
            </a:r>
            <a:endParaRPr lang="ru-RU" dirty="0">
              <a:solidFill>
                <a:srgbClr val="00B050"/>
              </a:solidFill>
            </a:endParaRPr>
          </a:p>
        </p:txBody>
      </p:sp>
      <p:sp>
        <p:nvSpPr>
          <p:cNvPr id="3" name="Объект 2"/>
          <p:cNvSpPr>
            <a:spLocks noGrp="1"/>
          </p:cNvSpPr>
          <p:nvPr>
            <p:ph idx="1"/>
          </p:nvPr>
        </p:nvSpPr>
        <p:spPr>
          <a:xfrm>
            <a:off x="333633" y="1233488"/>
            <a:ext cx="5373130" cy="5105528"/>
          </a:xfrm>
        </p:spPr>
        <p:txBody>
          <a:bodyPr>
            <a:normAutofit/>
          </a:bodyPr>
          <a:lstStyle/>
          <a:p>
            <a:pPr marL="0" indent="0">
              <a:buNone/>
            </a:pPr>
            <a:r>
              <a:rPr lang="ar-SA" sz="4800" dirty="0"/>
              <a:t>مدينة بالهند بينها وبين </a:t>
            </a:r>
            <a:r>
              <a:rPr lang="ar-SA" sz="4800" dirty="0" err="1"/>
              <a:t>فندرينة</a:t>
            </a:r>
            <a:r>
              <a:rPr lang="ar-SA" sz="4800" dirty="0"/>
              <a:t> خمس مراحل، وهي بلد أرز كثير وحبوب كثيرة، ويذكر أن منها ميرة سراديب، وفيها ينبت شجر الفلفل كثيراً جداً</a:t>
            </a:r>
            <a:r>
              <a:rPr lang="ru-RU" sz="4800" dirty="0"/>
              <a:t>.</a:t>
            </a:r>
          </a:p>
        </p:txBody>
      </p:sp>
      <p:sp>
        <p:nvSpPr>
          <p:cNvPr id="4" name="Объект 2"/>
          <p:cNvSpPr txBox="1">
            <a:spLocks/>
          </p:cNvSpPr>
          <p:nvPr/>
        </p:nvSpPr>
        <p:spPr>
          <a:xfrm>
            <a:off x="6097028" y="1233488"/>
            <a:ext cx="5629534" cy="51055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3200" dirty="0">
                <a:latin typeface="+mj-lt"/>
              </a:rPr>
              <a:t>Город в Индии, между ним и городом </a:t>
            </a:r>
            <a:r>
              <a:rPr lang="ru-RU" sz="3200" dirty="0" err="1">
                <a:latin typeface="+mj-lt"/>
              </a:rPr>
              <a:t>Фандарайна</a:t>
            </a:r>
            <a:r>
              <a:rPr lang="en-US" sz="3200" dirty="0">
                <a:latin typeface="+mj-lt"/>
              </a:rPr>
              <a:t>*</a:t>
            </a:r>
            <a:r>
              <a:rPr lang="ru-RU" sz="3200" dirty="0">
                <a:latin typeface="+mj-lt"/>
              </a:rPr>
              <a:t> – 5 </a:t>
            </a:r>
            <a:r>
              <a:rPr lang="ru-RU" sz="3200" dirty="0" err="1">
                <a:latin typeface="+mj-lt"/>
              </a:rPr>
              <a:t>марахилей</a:t>
            </a:r>
            <a:r>
              <a:rPr lang="en-US" sz="3200" dirty="0">
                <a:latin typeface="+mj-lt"/>
              </a:rPr>
              <a:t>**</a:t>
            </a:r>
            <a:r>
              <a:rPr lang="ru-RU" sz="3200" dirty="0">
                <a:latin typeface="+mj-lt"/>
              </a:rPr>
              <a:t>. В этой стране выращивается огромное количество риса и других сельскохозяйственных культур. </a:t>
            </a:r>
            <a:r>
              <a:rPr lang="ar-SA" sz="3200" dirty="0">
                <a:latin typeface="+mj-lt"/>
              </a:rPr>
              <a:t>ِ</a:t>
            </a:r>
            <a:r>
              <a:rPr lang="ru-RU" sz="3200" dirty="0">
                <a:latin typeface="+mj-lt"/>
              </a:rPr>
              <a:t>Упоминается, что из него ведут подземные туннели, в которых растет очень много черного перца. </a:t>
            </a:r>
            <a:endParaRPr lang="en-US" sz="3200" dirty="0">
              <a:latin typeface="+mj-lt"/>
            </a:endParaRPr>
          </a:p>
          <a:p>
            <a:pPr marL="0" indent="0">
              <a:buNone/>
            </a:pPr>
            <a:r>
              <a:rPr lang="en-US" sz="2000" dirty="0">
                <a:latin typeface="+mj-lt"/>
              </a:rPr>
              <a:t>*</a:t>
            </a:r>
            <a:r>
              <a:rPr lang="en-US" sz="2000" dirty="0" err="1">
                <a:latin typeface="+mj-lt"/>
              </a:rPr>
              <a:t>Pantalayani</a:t>
            </a:r>
            <a:r>
              <a:rPr lang="en-US" sz="2000" dirty="0">
                <a:latin typeface="+mj-lt"/>
              </a:rPr>
              <a:t> Kollam</a:t>
            </a:r>
            <a:r>
              <a:rPr lang="ru-RU" sz="2000" dirty="0">
                <a:latin typeface="+mj-lt"/>
              </a:rPr>
              <a:t>, средневековый порт </a:t>
            </a:r>
            <a:r>
              <a:rPr lang="ru-RU" sz="2000" dirty="0"/>
              <a:t>в</a:t>
            </a:r>
            <a:r>
              <a:rPr lang="en-GB" sz="2000" dirty="0"/>
              <a:t> </a:t>
            </a:r>
            <a:r>
              <a:rPr lang="ru-RU" sz="2000" dirty="0" err="1"/>
              <a:t>Керале</a:t>
            </a:r>
            <a:r>
              <a:rPr lang="ru-RU" sz="2000" dirty="0"/>
              <a:t>, разрушен пожаром в 1800 г.</a:t>
            </a:r>
            <a:r>
              <a:rPr lang="ru-RU" sz="2000" dirty="0">
                <a:latin typeface="+mj-lt"/>
              </a:rPr>
              <a:t> </a:t>
            </a:r>
            <a:endParaRPr lang="en-US" sz="2000" dirty="0">
              <a:latin typeface="+mj-lt"/>
            </a:endParaRPr>
          </a:p>
          <a:p>
            <a:pPr marL="0" indent="0">
              <a:buNone/>
            </a:pPr>
            <a:r>
              <a:rPr lang="en-US" sz="2000" dirty="0">
                <a:latin typeface="+mj-lt"/>
              </a:rPr>
              <a:t>**  </a:t>
            </a:r>
            <a:r>
              <a:rPr lang="ar-SA" sz="2000" dirty="0">
                <a:latin typeface="+mj-lt"/>
              </a:rPr>
              <a:t> </a:t>
            </a:r>
            <a:r>
              <a:rPr lang="ru-RU" sz="2000" dirty="0">
                <a:latin typeface="+mj-lt"/>
              </a:rPr>
              <a:t>то есть 5 дней пути</a:t>
            </a:r>
          </a:p>
        </p:txBody>
      </p:sp>
    </p:spTree>
    <p:extLst>
      <p:ext uri="{BB962C8B-B14F-4D97-AF65-F5344CB8AC3E}">
        <p14:creationId xmlns:p14="http://schemas.microsoft.com/office/powerpoint/2010/main" val="19160033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94533"/>
            <a:ext cx="5995087" cy="6391618"/>
          </a:xfrm>
        </p:spPr>
        <p:txBody>
          <a:bodyPr>
            <a:normAutofit/>
          </a:bodyPr>
          <a:lstStyle/>
          <a:p>
            <a:pPr marL="0" indent="0">
              <a:buNone/>
            </a:pPr>
            <a:r>
              <a:rPr lang="ar-SA" sz="4400" dirty="0">
                <a:solidFill>
                  <a:srgbClr val="00B0F0"/>
                </a:solidFill>
              </a:rPr>
              <a:t>مدينة بالهند بينها وبين </a:t>
            </a:r>
            <a:r>
              <a:rPr lang="ar-SA" sz="4400" dirty="0" err="1">
                <a:solidFill>
                  <a:srgbClr val="00B0F0"/>
                </a:solidFill>
              </a:rPr>
              <a:t>فندرينة</a:t>
            </a:r>
            <a:r>
              <a:rPr lang="ar-SA" sz="4400" dirty="0">
                <a:solidFill>
                  <a:srgbClr val="00B0F0"/>
                </a:solidFill>
              </a:rPr>
              <a:t> خمس مراحل</a:t>
            </a:r>
            <a:endParaRPr lang="ru-RU" sz="4400" dirty="0">
              <a:solidFill>
                <a:srgbClr val="00B0F0"/>
              </a:solidFill>
            </a:endParaRPr>
          </a:p>
          <a:p>
            <a:pPr marL="0" indent="0">
              <a:buNone/>
            </a:pPr>
            <a:endParaRPr lang="ru-RU" sz="4400" dirty="0"/>
          </a:p>
          <a:p>
            <a:pPr marL="0" indent="0">
              <a:buNone/>
            </a:pPr>
            <a:r>
              <a:rPr lang="ar-SA" sz="4400" dirty="0">
                <a:solidFill>
                  <a:srgbClr val="92D050"/>
                </a:solidFill>
              </a:rPr>
              <a:t>وهي بلد أرز كثير وحبوب كثيرة</a:t>
            </a:r>
            <a:endParaRPr lang="ru-RU" sz="4400" dirty="0">
              <a:solidFill>
                <a:srgbClr val="92D050"/>
              </a:solidFill>
            </a:endParaRPr>
          </a:p>
          <a:p>
            <a:pPr marL="0" indent="0">
              <a:buNone/>
            </a:pPr>
            <a:endParaRPr lang="ru-RU" sz="4400" dirty="0"/>
          </a:p>
          <a:p>
            <a:pPr marL="0" indent="0">
              <a:buNone/>
            </a:pPr>
            <a:endParaRPr lang="ru-RU" sz="4400" dirty="0">
              <a:solidFill>
                <a:srgbClr val="FFC000"/>
              </a:solidFill>
            </a:endParaRPr>
          </a:p>
          <a:p>
            <a:pPr marL="0" indent="0">
              <a:buNone/>
            </a:pPr>
            <a:r>
              <a:rPr lang="ar-SA" sz="4400" dirty="0">
                <a:solidFill>
                  <a:srgbClr val="FFC000"/>
                </a:solidFill>
              </a:rPr>
              <a:t>ويذكر أن منها ميرة </a:t>
            </a:r>
            <a:r>
              <a:rPr lang="ar-SA" sz="4400" dirty="0" err="1">
                <a:solidFill>
                  <a:srgbClr val="FFC000"/>
                </a:solidFill>
              </a:rPr>
              <a:t>سرنديب</a:t>
            </a:r>
            <a:r>
              <a:rPr lang="ar-SA" sz="4400" dirty="0">
                <a:solidFill>
                  <a:srgbClr val="FFC000"/>
                </a:solidFill>
              </a:rPr>
              <a:t>،</a:t>
            </a:r>
            <a:endParaRPr lang="ru-RU" sz="4400" dirty="0">
              <a:solidFill>
                <a:srgbClr val="FFC000"/>
              </a:solidFill>
            </a:endParaRPr>
          </a:p>
          <a:p>
            <a:pPr marL="0" indent="0">
              <a:buNone/>
            </a:pPr>
            <a:r>
              <a:rPr lang="ar-SA" sz="4400" dirty="0">
                <a:solidFill>
                  <a:srgbClr val="FFC000"/>
                </a:solidFill>
              </a:rPr>
              <a:t> وفيها ينبت شجر الفلفل كثيراً جداً</a:t>
            </a:r>
            <a:endParaRPr lang="ru-RU" sz="4400" dirty="0">
              <a:solidFill>
                <a:srgbClr val="FFC000"/>
              </a:solidFill>
            </a:endParaRPr>
          </a:p>
        </p:txBody>
      </p:sp>
      <p:sp>
        <p:nvSpPr>
          <p:cNvPr id="4" name="Объект 2"/>
          <p:cNvSpPr txBox="1">
            <a:spLocks/>
          </p:cNvSpPr>
          <p:nvPr/>
        </p:nvSpPr>
        <p:spPr>
          <a:xfrm>
            <a:off x="5995087" y="194533"/>
            <a:ext cx="6196913" cy="63916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3600" dirty="0">
                <a:solidFill>
                  <a:srgbClr val="00B0F0"/>
                </a:solidFill>
                <a:latin typeface="+mj-lt"/>
              </a:rPr>
              <a:t>Город в Индии, между ним и городом </a:t>
            </a:r>
            <a:r>
              <a:rPr lang="ru-RU" sz="3600" dirty="0" err="1">
                <a:solidFill>
                  <a:srgbClr val="00B0F0"/>
                </a:solidFill>
                <a:latin typeface="+mj-lt"/>
              </a:rPr>
              <a:t>Фандарайна</a:t>
            </a:r>
            <a:r>
              <a:rPr lang="ru-RU" sz="3600" dirty="0">
                <a:solidFill>
                  <a:srgbClr val="00B0F0"/>
                </a:solidFill>
                <a:latin typeface="+mj-lt"/>
              </a:rPr>
              <a:t> – 5 </a:t>
            </a:r>
            <a:r>
              <a:rPr lang="ru-RU" sz="3600" dirty="0" err="1">
                <a:solidFill>
                  <a:srgbClr val="00B0F0"/>
                </a:solidFill>
                <a:latin typeface="+mj-lt"/>
              </a:rPr>
              <a:t>марахилей</a:t>
            </a:r>
            <a:r>
              <a:rPr lang="ru-RU" sz="3600" dirty="0">
                <a:solidFill>
                  <a:srgbClr val="00B0F0"/>
                </a:solidFill>
                <a:latin typeface="+mj-lt"/>
              </a:rPr>
              <a:t>.</a:t>
            </a:r>
          </a:p>
          <a:p>
            <a:pPr marL="0" indent="0">
              <a:buNone/>
            </a:pPr>
            <a:r>
              <a:rPr lang="ru-RU" sz="3600" dirty="0">
                <a:solidFill>
                  <a:srgbClr val="92D050"/>
                </a:solidFill>
                <a:latin typeface="+mj-lt"/>
              </a:rPr>
              <a:t>В этой стране выращивается огромное количество риса и других сельскохозяйственных культур.</a:t>
            </a:r>
            <a:endParaRPr lang="ru-RU" sz="3600" dirty="0">
              <a:solidFill>
                <a:srgbClr val="FFC000"/>
              </a:solidFill>
              <a:latin typeface="+mj-lt"/>
            </a:endParaRPr>
          </a:p>
          <a:p>
            <a:pPr marL="0" indent="0">
              <a:buNone/>
            </a:pPr>
            <a:r>
              <a:rPr lang="ru-RU" sz="3600" dirty="0">
                <a:solidFill>
                  <a:srgbClr val="FFC000"/>
                </a:solidFill>
                <a:latin typeface="+mj-lt"/>
              </a:rPr>
              <a:t>Упоминается, что из него выходят подземные тоннели, в которых растет очень много перца. </a:t>
            </a:r>
          </a:p>
        </p:txBody>
      </p:sp>
    </p:spTree>
    <p:extLst>
      <p:ext uri="{BB962C8B-B14F-4D97-AF65-F5344CB8AC3E}">
        <p14:creationId xmlns:p14="http://schemas.microsoft.com/office/powerpoint/2010/main" val="86600106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onitor&#10;&#10;Description automatically generated">
            <a:extLst>
              <a:ext uri="{FF2B5EF4-FFF2-40B4-BE49-F238E27FC236}">
                <a16:creationId xmlns:a16="http://schemas.microsoft.com/office/drawing/2014/main" id="{392EC5EF-89EB-6548-A4D9-CDB12219F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360369" y="-1753714"/>
            <a:ext cx="7136448" cy="10086979"/>
          </a:xfrm>
          <a:prstGeom prst="rect">
            <a:avLst/>
          </a:prstGeom>
        </p:spPr>
      </p:pic>
      <p:sp>
        <p:nvSpPr>
          <p:cNvPr id="7" name="TextBox 6">
            <a:extLst>
              <a:ext uri="{FF2B5EF4-FFF2-40B4-BE49-F238E27FC236}">
                <a16:creationId xmlns:a16="http://schemas.microsoft.com/office/drawing/2014/main" id="{2CBB7EE3-365A-2842-8F54-3A66BD20D29C}"/>
              </a:ext>
            </a:extLst>
          </p:cNvPr>
          <p:cNvSpPr txBox="1"/>
          <p:nvPr/>
        </p:nvSpPr>
        <p:spPr>
          <a:xfrm flipH="1">
            <a:off x="0" y="2628055"/>
            <a:ext cx="3890077" cy="1323439"/>
          </a:xfrm>
          <a:prstGeom prst="rect">
            <a:avLst/>
          </a:prstGeom>
          <a:noFill/>
        </p:spPr>
        <p:txBody>
          <a:bodyPr wrap="square" rtlCol="0">
            <a:spAutoFit/>
          </a:bodyPr>
          <a:lstStyle/>
          <a:p>
            <a:pPr algn="ctr"/>
            <a:r>
              <a:rPr lang="ru-RU" sz="4000" dirty="0"/>
              <a:t>Географическая привязка</a:t>
            </a:r>
            <a:endParaRPr lang="en-RU" sz="4000" dirty="0"/>
          </a:p>
        </p:txBody>
      </p:sp>
    </p:spTree>
    <p:extLst>
      <p:ext uri="{BB962C8B-B14F-4D97-AF65-F5344CB8AC3E}">
        <p14:creationId xmlns:p14="http://schemas.microsoft.com/office/powerpoint/2010/main" val="979300803"/>
      </p:ext>
    </p:extLst>
  </p:cSld>
  <p:clrMapOvr>
    <a:masterClrMapping/>
  </p:clrMapOvr>
  <p:transition spd="slow">
    <p:wip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696</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Тема Office</vt:lpstr>
      <vt:lpstr>«Благоухающий сад  новостей из разных стран»  аль-Химьяри</vt:lpstr>
      <vt:lpstr>جخندة &lt;–  خجندة   </vt:lpstr>
      <vt:lpstr>Худжанд</vt:lpstr>
      <vt:lpstr>PowerPoint Presentation</vt:lpstr>
      <vt:lpstr>Географическая привязка</vt:lpstr>
      <vt:lpstr>PowerPoint Presentation</vt:lpstr>
      <vt:lpstr>جرباتن - Джурбатн</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«Благоухающий сад» ал-Химьяри</dc:title>
  <dc:creator>Милана Титова</dc:creator>
  <cp:lastModifiedBy>Larisa Chuprygina</cp:lastModifiedBy>
  <cp:revision>18</cp:revision>
  <dcterms:created xsi:type="dcterms:W3CDTF">2018-03-19T14:48:36Z</dcterms:created>
  <dcterms:modified xsi:type="dcterms:W3CDTF">2020-04-03T22:13:47Z</dcterms:modified>
</cp:coreProperties>
</file>